
<file path=[Content_Types].xml><?xml version="1.0" encoding="utf-8"?>
<Types xmlns="http://schemas.openxmlformats.org/package/2006/content-types">
  <Default Extension="emf" ContentType="image/x-emf"/>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theme/theme5.xml" ContentType="application/vnd.openxmlformats-officedocument.theme+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6.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61" r:id="rId1"/>
    <p:sldMasterId id="2147483688" r:id="rId2"/>
    <p:sldMasterId id="2147483674" r:id="rId3"/>
    <p:sldMasterId id="2147483703" r:id="rId4"/>
    <p:sldMasterId id="2147483716" r:id="rId5"/>
    <p:sldMasterId id="2147483741" r:id="rId6"/>
    <p:sldMasterId id="2147483770" r:id="rId7"/>
  </p:sldMasterIdLst>
  <p:notesMasterIdLst>
    <p:notesMasterId r:id="rId36"/>
  </p:notesMasterIdLst>
  <p:sldIdLst>
    <p:sldId id="257" r:id="rId8"/>
    <p:sldId id="2076137305" r:id="rId9"/>
    <p:sldId id="2076137306" r:id="rId10"/>
    <p:sldId id="2076137308" r:id="rId11"/>
    <p:sldId id="289" r:id="rId12"/>
    <p:sldId id="2076137009" r:id="rId13"/>
    <p:sldId id="2076137309" r:id="rId14"/>
    <p:sldId id="1572" r:id="rId15"/>
    <p:sldId id="2076137317" r:id="rId16"/>
    <p:sldId id="1603" r:id="rId17"/>
    <p:sldId id="1604" r:id="rId18"/>
    <p:sldId id="1584" r:id="rId19"/>
    <p:sldId id="2076137314" r:id="rId20"/>
    <p:sldId id="1641" r:id="rId21"/>
    <p:sldId id="2076136821" r:id="rId22"/>
    <p:sldId id="2076137321" r:id="rId23"/>
    <p:sldId id="2076137318" r:id="rId24"/>
    <p:sldId id="2076137322" r:id="rId25"/>
    <p:sldId id="2076137319" r:id="rId26"/>
    <p:sldId id="2076137303" r:id="rId27"/>
    <p:sldId id="2076137316" r:id="rId28"/>
    <p:sldId id="2076137053" r:id="rId29"/>
    <p:sldId id="2076137054" r:id="rId30"/>
    <p:sldId id="2076137055" r:id="rId31"/>
    <p:sldId id="2076137051" r:id="rId32"/>
    <p:sldId id="2076137320" r:id="rId33"/>
    <p:sldId id="2076137063" r:id="rId34"/>
    <p:sldId id="2076137313" r:id="rId35"/>
  </p:sldIdLst>
  <p:sldSz cx="12192000" cy="6858000"/>
  <p:notesSz cx="6858000" cy="9144000"/>
  <p:embeddedFontLst>
    <p:embeddedFont>
      <p:font typeface="Calibri" panose="020F0502020204030204" pitchFamily="34" charset="0"/>
      <p:regular r:id="rId37"/>
      <p:bold r:id="rId38"/>
      <p:italic r:id="rId39"/>
      <p:boldItalic r:id="rId40"/>
    </p:embeddedFont>
    <p:embeddedFont>
      <p:font typeface="Calibri Light" panose="020F0302020204030204" pitchFamily="34" charset="0"/>
      <p:regular r:id="rId41"/>
      <p:italic r:id="rId42"/>
    </p:embeddedFont>
    <p:embeddedFont>
      <p:font typeface="Cascadia Code" panose="020B0609020000020004" pitchFamily="49" charset="0"/>
      <p:regular r:id="rId43"/>
      <p:bold r:id="rId44"/>
      <p:italic r:id="rId45"/>
    </p:embeddedFont>
    <p:embeddedFont>
      <p:font typeface="Consolas" panose="020B0609020204030204" pitchFamily="49" charset="0"/>
      <p:regular r:id="rId46"/>
      <p:bold r:id="rId47"/>
      <p:italic r:id="rId48"/>
      <p:boldItalic r:id="rId49"/>
    </p:embeddedFont>
    <p:embeddedFont>
      <p:font typeface="Open Sans" panose="020B0606030504020204" pitchFamily="34" charset="0"/>
      <p:regular r:id="rId50"/>
      <p:bold r:id="rId51"/>
      <p:italic r:id="rId52"/>
      <p:boldItalic r:id="rId53"/>
    </p:embeddedFont>
    <p:embeddedFont>
      <p:font typeface="Roboto Mono" panose="020B0604020202020204" charset="0"/>
      <p:regular r:id="rId54"/>
      <p:bold r:id="rId55"/>
      <p:italic r:id="rId56"/>
      <p:boldItalic r:id="rId57"/>
    </p:embeddedFont>
    <p:embeddedFont>
      <p:font typeface="Segoe UI" panose="020B0502040204020203" pitchFamily="34" charset="0"/>
      <p:regular r:id="rId58"/>
      <p:bold r:id="rId59"/>
      <p:italic r:id="rId60"/>
      <p:boldItalic r:id="rId61"/>
    </p:embeddedFont>
    <p:embeddedFont>
      <p:font typeface="Segoe UI Light" panose="020B0502040204020203" pitchFamily="34" charset="0"/>
      <p:regular r:id="rId62"/>
      <p:italic r:id="rId63"/>
    </p:embeddedFont>
    <p:embeddedFont>
      <p:font typeface="Segoe UI Semibold" panose="020B0702040204020203" pitchFamily="34" charset="0"/>
      <p:bold r:id="rId64"/>
      <p:boldItalic r:id="rId65"/>
    </p:embeddedFont>
    <p:embeddedFont>
      <p:font typeface="Segoe UI Semilight" panose="020B0402040204020203" pitchFamily="34" charset="0"/>
      <p:regular r:id="rId66"/>
      <p:italic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7597D"/>
    <a:srgbClr val="FFFF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font" Target="fonts/font6.fntdata"/><Relationship Id="rId47" Type="http://schemas.openxmlformats.org/officeDocument/2006/relationships/font" Target="fonts/font11.fntdata"/><Relationship Id="rId63" Type="http://schemas.openxmlformats.org/officeDocument/2006/relationships/font" Target="fonts/font27.fntdata"/><Relationship Id="rId68" Type="http://schemas.openxmlformats.org/officeDocument/2006/relationships/presProps" Target="presProps.xml"/><Relationship Id="rId7" Type="http://schemas.openxmlformats.org/officeDocument/2006/relationships/slideMaster" Target="slideMasters/slideMaster7.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font" Target="fonts/font22.fntdata"/><Relationship Id="rId66" Type="http://schemas.openxmlformats.org/officeDocument/2006/relationships/font" Target="fonts/font30.fntdata"/><Relationship Id="rId5" Type="http://schemas.openxmlformats.org/officeDocument/2006/relationships/slideMaster" Target="slideMasters/slideMaster5.xml"/><Relationship Id="rId61" Type="http://schemas.openxmlformats.org/officeDocument/2006/relationships/font" Target="fonts/font25.fntdata"/><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64" Type="http://schemas.openxmlformats.org/officeDocument/2006/relationships/font" Target="fonts/font28.fntdata"/><Relationship Id="rId69" Type="http://schemas.openxmlformats.org/officeDocument/2006/relationships/viewProps" Target="viewProps.xml"/><Relationship Id="rId8" Type="http://schemas.openxmlformats.org/officeDocument/2006/relationships/slide" Target="slides/slide1.xml"/><Relationship Id="rId51" Type="http://schemas.openxmlformats.org/officeDocument/2006/relationships/font" Target="fonts/font15.fntdata"/><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font" Target="fonts/font23.fntdata"/><Relationship Id="rId67" Type="http://schemas.openxmlformats.org/officeDocument/2006/relationships/font" Target="fonts/font31.fntdata"/><Relationship Id="rId20" Type="http://schemas.openxmlformats.org/officeDocument/2006/relationships/slide" Target="slides/slide13.xml"/><Relationship Id="rId41" Type="http://schemas.openxmlformats.org/officeDocument/2006/relationships/font" Target="fonts/font5.fntdata"/><Relationship Id="rId54" Type="http://schemas.openxmlformats.org/officeDocument/2006/relationships/font" Target="fonts/font18.fntdata"/><Relationship Id="rId62" Type="http://schemas.openxmlformats.org/officeDocument/2006/relationships/font" Target="fonts/font26.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font" Target="fonts/font24.fntdata"/><Relationship Id="rId65" Type="http://schemas.openxmlformats.org/officeDocument/2006/relationships/font" Target="fonts/font29.fntdata"/><Relationship Id="rId4" Type="http://schemas.openxmlformats.org/officeDocument/2006/relationships/slideMaster" Target="slideMasters/slideMaster4.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font" Target="fonts/font3.fntdata"/><Relationship Id="rId34" Type="http://schemas.openxmlformats.org/officeDocument/2006/relationships/slide" Target="slides/slide27.xml"/><Relationship Id="rId50" Type="http://schemas.openxmlformats.org/officeDocument/2006/relationships/font" Target="fonts/font14.fntdata"/><Relationship Id="rId55" Type="http://schemas.openxmlformats.org/officeDocument/2006/relationships/font" Target="fonts/font19.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74DCA5-12AF-4E5B-A4DA-080DCB401F6F}" type="datetimeFigureOut">
              <a:rPr lang="en-US" smtClean="0"/>
              <a:t>7/21/2021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94CD5-0ABA-474F-87AD-1C7F4F1D3CC3}" type="slidenum">
              <a:rPr lang="en-US" smtClean="0"/>
              <a:t>‹#›</a:t>
            </a:fld>
            <a:endParaRPr lang="en-US"/>
          </a:p>
        </p:txBody>
      </p:sp>
    </p:spTree>
    <p:extLst>
      <p:ext uri="{BB962C8B-B14F-4D97-AF65-F5344CB8AC3E}">
        <p14:creationId xmlns:p14="http://schemas.microsoft.com/office/powerpoint/2010/main" val="524857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a:t>
            </a:fld>
            <a:endParaRPr lang="en-US"/>
          </a:p>
        </p:txBody>
      </p:sp>
    </p:spTree>
    <p:extLst>
      <p:ext uri="{BB962C8B-B14F-4D97-AF65-F5344CB8AC3E}">
        <p14:creationId xmlns:p14="http://schemas.microsoft.com/office/powerpoint/2010/main" val="3239545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11</a:t>
            </a:fld>
            <a:endParaRPr lang="en-US"/>
          </a:p>
        </p:txBody>
      </p:sp>
    </p:spTree>
    <p:extLst>
      <p:ext uri="{BB962C8B-B14F-4D97-AF65-F5344CB8AC3E}">
        <p14:creationId xmlns:p14="http://schemas.microsoft.com/office/powerpoint/2010/main" val="3173705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4369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14</a:t>
            </a:fld>
            <a:endParaRPr lang="en-US"/>
          </a:p>
        </p:txBody>
      </p:sp>
    </p:spTree>
    <p:extLst>
      <p:ext uri="{BB962C8B-B14F-4D97-AF65-F5344CB8AC3E}">
        <p14:creationId xmlns:p14="http://schemas.microsoft.com/office/powerpoint/2010/main" val="3923815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0515236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9198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22</a:t>
            </a:fld>
            <a:endParaRPr lang="en-US"/>
          </a:p>
        </p:txBody>
      </p:sp>
    </p:spTree>
    <p:extLst>
      <p:ext uri="{BB962C8B-B14F-4D97-AF65-F5344CB8AC3E}">
        <p14:creationId xmlns:p14="http://schemas.microsoft.com/office/powerpoint/2010/main" val="12005798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23</a:t>
            </a:fld>
            <a:endParaRPr lang="en-US"/>
          </a:p>
        </p:txBody>
      </p:sp>
    </p:spTree>
    <p:extLst>
      <p:ext uri="{BB962C8B-B14F-4D97-AF65-F5344CB8AC3E}">
        <p14:creationId xmlns:p14="http://schemas.microsoft.com/office/powerpoint/2010/main" val="35080507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24</a:t>
            </a:fld>
            <a:endParaRPr lang="en-US"/>
          </a:p>
        </p:txBody>
      </p:sp>
    </p:spTree>
    <p:extLst>
      <p:ext uri="{BB962C8B-B14F-4D97-AF65-F5344CB8AC3E}">
        <p14:creationId xmlns:p14="http://schemas.microsoft.com/office/powerpoint/2010/main" val="8298184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25</a:t>
            </a:fld>
            <a:endParaRPr lang="en-US"/>
          </a:p>
        </p:txBody>
      </p:sp>
    </p:spTree>
    <p:extLst>
      <p:ext uri="{BB962C8B-B14F-4D97-AF65-F5344CB8AC3E}">
        <p14:creationId xmlns:p14="http://schemas.microsoft.com/office/powerpoint/2010/main" val="2526704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26</a:t>
            </a:fld>
            <a:endParaRPr lang="en-US"/>
          </a:p>
        </p:txBody>
      </p:sp>
    </p:spTree>
    <p:extLst>
      <p:ext uri="{BB962C8B-B14F-4D97-AF65-F5344CB8AC3E}">
        <p14:creationId xmlns:p14="http://schemas.microsoft.com/office/powerpoint/2010/main" val="38263342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2</a:t>
            </a:fld>
            <a:endParaRPr lang="en-US"/>
          </a:p>
        </p:txBody>
      </p:sp>
    </p:spTree>
    <p:extLst>
      <p:ext uri="{BB962C8B-B14F-4D97-AF65-F5344CB8AC3E}">
        <p14:creationId xmlns:p14="http://schemas.microsoft.com/office/powerpoint/2010/main" val="12430448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27</a:t>
            </a:fld>
            <a:endParaRPr lang="en-US"/>
          </a:p>
        </p:txBody>
      </p:sp>
    </p:spTree>
    <p:extLst>
      <p:ext uri="{BB962C8B-B14F-4D97-AF65-F5344CB8AC3E}">
        <p14:creationId xmlns:p14="http://schemas.microsoft.com/office/powerpoint/2010/main" val="995605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3</a:t>
            </a:fld>
            <a:endParaRPr lang="en-US"/>
          </a:p>
        </p:txBody>
      </p:sp>
    </p:spTree>
    <p:extLst>
      <p:ext uri="{BB962C8B-B14F-4D97-AF65-F5344CB8AC3E}">
        <p14:creationId xmlns:p14="http://schemas.microsoft.com/office/powerpoint/2010/main" val="469984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4</a:t>
            </a:fld>
            <a:endParaRPr lang="en-US"/>
          </a:p>
        </p:txBody>
      </p:sp>
    </p:spTree>
    <p:extLst>
      <p:ext uri="{BB962C8B-B14F-4D97-AF65-F5344CB8AC3E}">
        <p14:creationId xmlns:p14="http://schemas.microsoft.com/office/powerpoint/2010/main" val="22279806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7/21/2021 4:27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4394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marL="0" marR="0" lvl="0" indent="0" defTabSz="914099" eaLnBrk="0" fontAlgn="auto" latinLnBrk="0" hangingPunct="0">
              <a:lnSpc>
                <a:spcPct val="100000"/>
              </a:lnSpc>
              <a:spcBef>
                <a:spcPts val="0"/>
              </a:spcBef>
              <a:spcAft>
                <a:spcPts val="0"/>
              </a:spcAft>
              <a:buClrTx/>
              <a:buSzTx/>
              <a:buFontTx/>
              <a:buNone/>
              <a:tabLst/>
              <a:defRPr/>
            </a:pPr>
            <a:r>
              <a:rPr kumimoji="0" lang="en-US" sz="400" b="0" i="0" u="none" strike="noStrike" kern="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E74353ED-ACB2-44BF-A903-985B0AF962B7}" type="datetime1">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7/21/2021</a:t>
            </a:fld>
            <a:endParaRPr kumimoji="0" lang="en-US" sz="1800" b="0" i="0" u="none" strike="noStrike" kern="0" cap="none" spc="0" normalizeH="0" baseline="0" noProof="0">
              <a:ln>
                <a:noFill/>
              </a:ln>
              <a:solidFill>
                <a:prstClr val="black"/>
              </a:solidFill>
              <a:effectLst/>
              <a:uLnTx/>
              <a:uFillTx/>
            </a:endParaRPr>
          </a:p>
        </p:txBody>
      </p:sp>
      <p:sp>
        <p:nvSpPr>
          <p:cNvPr id="6" name="Slide Number Placeholder 5"/>
          <p:cNvSpPr>
            <a:spLocks noGrp="1"/>
          </p:cNvSpPr>
          <p:nvPr>
            <p:ph type="sldNum" sz="quarter" idx="12"/>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B4008EB6-D09E-4580-8CD6-DDB14511944F}" type="slidenum">
              <a:rPr kumimoji="0" lang="en-US" sz="1800" b="0" i="0" u="none" strike="noStrike" kern="0" cap="none" spc="0" normalizeH="0" baseline="0" noProof="0">
                <a:ln>
                  <a:noFill/>
                </a:ln>
                <a:solidFill>
                  <a:prstClr val="black"/>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8</a:t>
            </a:fld>
            <a:endParaRPr kumimoji="0" lang="en-US" sz="1800" b="0" i="0" u="none" strike="noStrike" kern="0" cap="none" spc="0" normalizeH="0" baseline="0" noProof="0">
              <a:ln>
                <a:noFill/>
              </a:ln>
              <a:solidFill>
                <a:prstClr val="black"/>
              </a:solidFill>
              <a:effectLst/>
              <a:uLnTx/>
              <a:uFillTx/>
            </a:endParaRPr>
          </a:p>
        </p:txBody>
      </p:sp>
    </p:spTree>
    <p:extLst>
      <p:ext uri="{BB962C8B-B14F-4D97-AF65-F5344CB8AC3E}">
        <p14:creationId xmlns:p14="http://schemas.microsoft.com/office/powerpoint/2010/main" val="2780521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9</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A022845-941E-7C42-8070-12AD873FCE1E}" type="slidenum">
              <a:rPr lang="en-US" smtClean="0"/>
              <a:t>10</a:t>
            </a:fld>
            <a:endParaRPr lang="en-US"/>
          </a:p>
        </p:txBody>
      </p:sp>
    </p:spTree>
    <p:extLst>
      <p:ext uri="{BB962C8B-B14F-4D97-AF65-F5344CB8AC3E}">
        <p14:creationId xmlns:p14="http://schemas.microsoft.com/office/powerpoint/2010/main" val="21256717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20"/>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1"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405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921" y="1"/>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872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7163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226461"/>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5775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Cod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4" name="Title 1">
            <a:extLst>
              <a:ext uri="{FF2B5EF4-FFF2-40B4-BE49-F238E27FC236}">
                <a16:creationId xmlns:a16="http://schemas.microsoft.com/office/drawing/2014/main" id="{63DC6DD8-55E4-3D49-A0B9-F5DE3D4BD16D}"/>
              </a:ext>
            </a:extLst>
          </p:cNvPr>
          <p:cNvSpPr txBox="1">
            <a:spLocks/>
          </p:cNvSpPr>
          <p:nvPr userDrawn="1"/>
        </p:nvSpPr>
        <p:spPr>
          <a:xfrm>
            <a:off x="838200" y="5266532"/>
            <a:ext cx="10515600" cy="45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400">
                <a:solidFill>
                  <a:schemeClr val="accent4">
                    <a:lumMod val="60000"/>
                    <a:lumOff val="40000"/>
                  </a:schemeClr>
                </a:solidFill>
              </a:rPr>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792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Cod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58999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8312519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695328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2715204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971786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5987465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782924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04507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72870711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1673882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24667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0654801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2" name="Rectangle 1"/>
          <p:cNvSpPr/>
          <p:nvPr userDrawn="1"/>
        </p:nvSpPr>
        <p:spPr bwMode="auto">
          <a:xfrm>
            <a:off x="269239" y="2980725"/>
            <a:ext cx="6274974" cy="3413276"/>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0724"/>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9"/>
            <a:ext cx="6276530" cy="161379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5940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833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91782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137631"/>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0316946"/>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4926730"/>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428909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333222"/>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42389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179973"/>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234335"/>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82295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63264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4376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84951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9903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705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9207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28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745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668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430282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858509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610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1283486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Tree>
    <p:extLst>
      <p:ext uri="{BB962C8B-B14F-4D97-AF65-F5344CB8AC3E}">
        <p14:creationId xmlns:p14="http://schemas.microsoft.com/office/powerpoint/2010/main" val="3073940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Tree>
    <p:extLst>
      <p:ext uri="{BB962C8B-B14F-4D97-AF65-F5344CB8AC3E}">
        <p14:creationId xmlns:p14="http://schemas.microsoft.com/office/powerpoint/2010/main" val="1405788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2448104"/>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3284476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26627793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1373765616"/>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307266758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1073980350"/>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p>
        </p:txBody>
      </p:sp>
      <p:sp>
        <p:nvSpPr>
          <p:cNvPr id="3" name="Title 2"/>
          <p:cNvSpPr>
            <a:spLocks noGrp="1"/>
          </p:cNvSpPr>
          <p:nvPr>
            <p:ph type="title"/>
          </p:nvPr>
        </p:nvSpPr>
        <p:spPr/>
        <p:txBody>
          <a:bodyPr wrap="none" lIns="182880" tIns="146304" rIns="182880" bIns="146304"/>
          <a:lstStyle/>
          <a:p>
            <a:r>
              <a:rPr lang="en-US"/>
              <a:t>Click to edit Master title style</a:t>
            </a:r>
          </a:p>
        </p:txBody>
      </p:sp>
    </p:spTree>
    <p:extLst>
      <p:ext uri="{BB962C8B-B14F-4D97-AF65-F5344CB8AC3E}">
        <p14:creationId xmlns:p14="http://schemas.microsoft.com/office/powerpoint/2010/main" val="809162805"/>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705969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173081"/>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22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658886"/>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p>
        </p:txBody>
      </p:sp>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68528085"/>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9692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68827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3949197260"/>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345730061"/>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235688"/>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068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34123972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79759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745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9641647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04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theme" Target="../theme/theme4.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image" Target="../media/image5.png"/><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theme" Target="../theme/theme5.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2.xml"/><Relationship Id="rId13" Type="http://schemas.openxmlformats.org/officeDocument/2006/relationships/slideLayout" Target="../slideLayouts/slideLayout87.xml"/><Relationship Id="rId18" Type="http://schemas.openxmlformats.org/officeDocument/2006/relationships/slideLayout" Target="../slideLayouts/slideLayout92.xml"/><Relationship Id="rId26" Type="http://schemas.openxmlformats.org/officeDocument/2006/relationships/slideLayout" Target="../slideLayouts/slideLayout100.xml"/><Relationship Id="rId3" Type="http://schemas.openxmlformats.org/officeDocument/2006/relationships/slideLayout" Target="../slideLayouts/slideLayout77.xml"/><Relationship Id="rId21" Type="http://schemas.openxmlformats.org/officeDocument/2006/relationships/slideLayout" Target="../slideLayouts/slideLayout95.xml"/><Relationship Id="rId7" Type="http://schemas.openxmlformats.org/officeDocument/2006/relationships/slideLayout" Target="../slideLayouts/slideLayout81.xml"/><Relationship Id="rId12" Type="http://schemas.openxmlformats.org/officeDocument/2006/relationships/slideLayout" Target="../slideLayouts/slideLayout86.xml"/><Relationship Id="rId17" Type="http://schemas.openxmlformats.org/officeDocument/2006/relationships/slideLayout" Target="../slideLayouts/slideLayout91.xml"/><Relationship Id="rId25" Type="http://schemas.openxmlformats.org/officeDocument/2006/relationships/slideLayout" Target="../slideLayouts/slideLayout99.xml"/><Relationship Id="rId2" Type="http://schemas.openxmlformats.org/officeDocument/2006/relationships/slideLayout" Target="../slideLayouts/slideLayout76.xml"/><Relationship Id="rId16" Type="http://schemas.openxmlformats.org/officeDocument/2006/relationships/slideLayout" Target="../slideLayouts/slideLayout90.xml"/><Relationship Id="rId20" Type="http://schemas.openxmlformats.org/officeDocument/2006/relationships/slideLayout" Target="../slideLayouts/slideLayout94.xml"/><Relationship Id="rId29" Type="http://schemas.openxmlformats.org/officeDocument/2006/relationships/image" Target="../media/image5.png"/><Relationship Id="rId1" Type="http://schemas.openxmlformats.org/officeDocument/2006/relationships/slideLayout" Target="../slideLayouts/slideLayout75.xml"/><Relationship Id="rId6" Type="http://schemas.openxmlformats.org/officeDocument/2006/relationships/slideLayout" Target="../slideLayouts/slideLayout80.xml"/><Relationship Id="rId11" Type="http://schemas.openxmlformats.org/officeDocument/2006/relationships/slideLayout" Target="../slideLayouts/slideLayout85.xml"/><Relationship Id="rId24" Type="http://schemas.openxmlformats.org/officeDocument/2006/relationships/slideLayout" Target="../slideLayouts/slideLayout98.xml"/><Relationship Id="rId5" Type="http://schemas.openxmlformats.org/officeDocument/2006/relationships/slideLayout" Target="../slideLayouts/slideLayout79.xml"/><Relationship Id="rId15" Type="http://schemas.openxmlformats.org/officeDocument/2006/relationships/slideLayout" Target="../slideLayouts/slideLayout89.xml"/><Relationship Id="rId23" Type="http://schemas.openxmlformats.org/officeDocument/2006/relationships/slideLayout" Target="../slideLayouts/slideLayout97.xml"/><Relationship Id="rId28" Type="http://schemas.openxmlformats.org/officeDocument/2006/relationships/theme" Target="../theme/theme6.xml"/><Relationship Id="rId10" Type="http://schemas.openxmlformats.org/officeDocument/2006/relationships/slideLayout" Target="../slideLayouts/slideLayout84.xml"/><Relationship Id="rId19" Type="http://schemas.openxmlformats.org/officeDocument/2006/relationships/slideLayout" Target="../slideLayouts/slideLayout93.xml"/><Relationship Id="rId4" Type="http://schemas.openxmlformats.org/officeDocument/2006/relationships/slideLayout" Target="../slideLayouts/slideLayout78.xml"/><Relationship Id="rId9" Type="http://schemas.openxmlformats.org/officeDocument/2006/relationships/slideLayout" Target="../slideLayouts/slideLayout83.xml"/><Relationship Id="rId14" Type="http://schemas.openxmlformats.org/officeDocument/2006/relationships/slideLayout" Target="../slideLayouts/slideLayout88.xml"/><Relationship Id="rId22" Type="http://schemas.openxmlformats.org/officeDocument/2006/relationships/slideLayout" Target="../slideLayouts/slideLayout96.xml"/><Relationship Id="rId27" Type="http://schemas.openxmlformats.org/officeDocument/2006/relationships/slideLayout" Target="../slideLayouts/slideLayout101.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04.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5" Type="http://schemas.openxmlformats.org/officeDocument/2006/relationships/image" Target="../media/image14.emf"/><Relationship Id="rId4" Type="http://schemas.openxmlformats.org/officeDocument/2006/relationships/theme" Target="../theme/theme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134297460"/>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33150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7438669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597355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15.xml"/><Relationship Id="rId4" Type="http://schemas.openxmlformats.org/officeDocument/2006/relationships/image" Target="../media/image16.svg"/></Relationships>
</file>

<file path=ppt/slides/_rels/slide1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61.xml"/><Relationship Id="rId4" Type="http://schemas.openxmlformats.org/officeDocument/2006/relationships/image" Target="../media/image6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4.xml"/></Relationships>
</file>

<file path=ppt/slides/_rels/slide14.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notesSlide" Target="../notesSlides/notesSlide12.xml"/><Relationship Id="rId1" Type="http://schemas.openxmlformats.org/officeDocument/2006/relationships/slideLayout" Target="../slideLayouts/slideLayout61.xml"/></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71.png"/><Relationship Id="rId7" Type="http://schemas.openxmlformats.org/officeDocument/2006/relationships/image" Target="../media/image74.png"/><Relationship Id="rId2" Type="http://schemas.openxmlformats.org/officeDocument/2006/relationships/notesSlide" Target="../notesSlides/notesSlide13.xml"/><Relationship Id="rId1" Type="http://schemas.openxmlformats.org/officeDocument/2006/relationships/slideLayout" Target="../slideLayouts/slideLayout104.xml"/><Relationship Id="rId6" Type="http://schemas.microsoft.com/office/2007/relationships/hdphoto" Target="../media/hdphoto1.wdp"/><Relationship Id="rId11" Type="http://schemas.openxmlformats.org/officeDocument/2006/relationships/image" Target="../media/image76.png"/><Relationship Id="rId5" Type="http://schemas.openxmlformats.org/officeDocument/2006/relationships/image" Target="../media/image73.png"/><Relationship Id="rId10" Type="http://schemas.microsoft.com/office/2007/relationships/hdphoto" Target="../media/hdphoto3.wdp"/><Relationship Id="rId4" Type="http://schemas.openxmlformats.org/officeDocument/2006/relationships/image" Target="../media/image72.png"/><Relationship Id="rId9" Type="http://schemas.openxmlformats.org/officeDocument/2006/relationships/image" Target="../media/image75.png"/></Relationships>
</file>

<file path=ppt/slides/_rels/slide1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image" Target="../media/image80.gif"/><Relationship Id="rId1" Type="http://schemas.openxmlformats.org/officeDocument/2006/relationships/slideLayout" Target="../slideLayouts/slideLayout40.xml"/></Relationships>
</file>

<file path=ppt/slides/_rels/slide2.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svg"/><Relationship Id="rId18" Type="http://schemas.openxmlformats.org/officeDocument/2006/relationships/image" Target="../media/image32.png"/><Relationship Id="rId26" Type="http://schemas.openxmlformats.org/officeDocument/2006/relationships/image" Target="../media/image40.png"/><Relationship Id="rId3" Type="http://schemas.openxmlformats.org/officeDocument/2006/relationships/image" Target="../media/image17.png"/><Relationship Id="rId21" Type="http://schemas.openxmlformats.org/officeDocument/2006/relationships/image" Target="../media/image35.svg"/><Relationship Id="rId7" Type="http://schemas.openxmlformats.org/officeDocument/2006/relationships/image" Target="../media/image21.svg"/><Relationship Id="rId12" Type="http://schemas.openxmlformats.org/officeDocument/2006/relationships/image" Target="../media/image26.png"/><Relationship Id="rId17" Type="http://schemas.openxmlformats.org/officeDocument/2006/relationships/image" Target="../media/image31.svg"/><Relationship Id="rId25" Type="http://schemas.openxmlformats.org/officeDocument/2006/relationships/image" Target="../media/image39.svg"/><Relationship Id="rId2" Type="http://schemas.openxmlformats.org/officeDocument/2006/relationships/notesSlide" Target="../notesSlides/notesSlide2.xml"/><Relationship Id="rId16" Type="http://schemas.openxmlformats.org/officeDocument/2006/relationships/image" Target="../media/image30.png"/><Relationship Id="rId20" Type="http://schemas.openxmlformats.org/officeDocument/2006/relationships/image" Target="../media/image34.png"/><Relationship Id="rId1" Type="http://schemas.openxmlformats.org/officeDocument/2006/relationships/slideLayout" Target="../slideLayouts/slideLayout48.xml"/><Relationship Id="rId6" Type="http://schemas.openxmlformats.org/officeDocument/2006/relationships/image" Target="../media/image20.png"/><Relationship Id="rId11" Type="http://schemas.openxmlformats.org/officeDocument/2006/relationships/image" Target="../media/image25.svg"/><Relationship Id="rId24" Type="http://schemas.openxmlformats.org/officeDocument/2006/relationships/image" Target="../media/image38.png"/><Relationship Id="rId5" Type="http://schemas.openxmlformats.org/officeDocument/2006/relationships/image" Target="../media/image19.emf"/><Relationship Id="rId15" Type="http://schemas.openxmlformats.org/officeDocument/2006/relationships/image" Target="../media/image29.svg"/><Relationship Id="rId23" Type="http://schemas.openxmlformats.org/officeDocument/2006/relationships/image" Target="../media/image37.svg"/><Relationship Id="rId10" Type="http://schemas.openxmlformats.org/officeDocument/2006/relationships/image" Target="../media/image24.png"/><Relationship Id="rId19" Type="http://schemas.openxmlformats.org/officeDocument/2006/relationships/image" Target="../media/image33.svg"/><Relationship Id="rId4" Type="http://schemas.openxmlformats.org/officeDocument/2006/relationships/image" Target="../media/image18.svg"/><Relationship Id="rId9" Type="http://schemas.openxmlformats.org/officeDocument/2006/relationships/image" Target="../media/image23.svg"/><Relationship Id="rId14" Type="http://schemas.openxmlformats.org/officeDocument/2006/relationships/image" Target="../media/image28.png"/><Relationship Id="rId22" Type="http://schemas.openxmlformats.org/officeDocument/2006/relationships/image" Target="../media/image36.png"/><Relationship Id="rId27" Type="http://schemas.openxmlformats.org/officeDocument/2006/relationships/image" Target="../media/image41.sv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0.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21.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21.xml"/><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52.png"/><Relationship Id="rId18" Type="http://schemas.openxmlformats.org/officeDocument/2006/relationships/image" Target="../media/image56.png"/><Relationship Id="rId3" Type="http://schemas.openxmlformats.org/officeDocument/2006/relationships/image" Target="../media/image42.png"/><Relationship Id="rId21" Type="http://schemas.openxmlformats.org/officeDocument/2006/relationships/image" Target="../media/image59.svg"/><Relationship Id="rId7" Type="http://schemas.openxmlformats.org/officeDocument/2006/relationships/image" Target="../media/image46.png"/><Relationship Id="rId12" Type="http://schemas.openxmlformats.org/officeDocument/2006/relationships/image" Target="../media/image51.svg"/><Relationship Id="rId17" Type="http://schemas.openxmlformats.org/officeDocument/2006/relationships/image" Target="../media/image19.emf"/><Relationship Id="rId2" Type="http://schemas.openxmlformats.org/officeDocument/2006/relationships/notesSlide" Target="../notesSlides/notesSlide3.xml"/><Relationship Id="rId16" Type="http://schemas.openxmlformats.org/officeDocument/2006/relationships/image" Target="../media/image55.svg"/><Relationship Id="rId20" Type="http://schemas.openxmlformats.org/officeDocument/2006/relationships/image" Target="../media/image58.svg"/><Relationship Id="rId1" Type="http://schemas.openxmlformats.org/officeDocument/2006/relationships/slideLayout" Target="../slideLayouts/slideLayout48.xml"/><Relationship Id="rId6" Type="http://schemas.openxmlformats.org/officeDocument/2006/relationships/image" Target="../media/image45.svg"/><Relationship Id="rId11" Type="http://schemas.openxmlformats.org/officeDocument/2006/relationships/image" Target="../media/image50.png"/><Relationship Id="rId5" Type="http://schemas.openxmlformats.org/officeDocument/2006/relationships/image" Target="../media/image44.png"/><Relationship Id="rId15" Type="http://schemas.openxmlformats.org/officeDocument/2006/relationships/image" Target="../media/image54.png"/><Relationship Id="rId10" Type="http://schemas.openxmlformats.org/officeDocument/2006/relationships/image" Target="../media/image49.svg"/><Relationship Id="rId19" Type="http://schemas.openxmlformats.org/officeDocument/2006/relationships/image" Target="../media/image57.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53.svg"/></Relationships>
</file>

<file path=ppt/slides/_rels/slide4.xml.rels><?xml version="1.0" encoding="UTF-8" standalone="yes"?>
<Relationships xmlns="http://schemas.openxmlformats.org/package/2006/relationships"><Relationship Id="rId8" Type="http://schemas.openxmlformats.org/officeDocument/2006/relationships/image" Target="../media/image47.svg"/><Relationship Id="rId13" Type="http://schemas.openxmlformats.org/officeDocument/2006/relationships/image" Target="../media/image19.emf"/><Relationship Id="rId18" Type="http://schemas.openxmlformats.org/officeDocument/2006/relationships/image" Target="../media/image22.png"/><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image" Target="../media/image18.svg"/><Relationship Id="rId17" Type="http://schemas.openxmlformats.org/officeDocument/2006/relationships/image" Target="../media/image25.svg"/><Relationship Id="rId2" Type="http://schemas.openxmlformats.org/officeDocument/2006/relationships/notesSlide" Target="../notesSlides/notesSlide4.xml"/><Relationship Id="rId16" Type="http://schemas.openxmlformats.org/officeDocument/2006/relationships/image" Target="../media/image24.png"/><Relationship Id="rId1" Type="http://schemas.openxmlformats.org/officeDocument/2006/relationships/slideLayout" Target="../slideLayouts/slideLayout48.xml"/><Relationship Id="rId6" Type="http://schemas.openxmlformats.org/officeDocument/2006/relationships/image" Target="../media/image45.svg"/><Relationship Id="rId11" Type="http://schemas.openxmlformats.org/officeDocument/2006/relationships/image" Target="../media/image17.png"/><Relationship Id="rId5" Type="http://schemas.openxmlformats.org/officeDocument/2006/relationships/image" Target="../media/image44.png"/><Relationship Id="rId15" Type="http://schemas.openxmlformats.org/officeDocument/2006/relationships/image" Target="../media/image21.svg"/><Relationship Id="rId10" Type="http://schemas.openxmlformats.org/officeDocument/2006/relationships/image" Target="../media/image49.svg"/><Relationship Id="rId19" Type="http://schemas.openxmlformats.org/officeDocument/2006/relationships/image" Target="../media/image23.svg"/><Relationship Id="rId4" Type="http://schemas.openxmlformats.org/officeDocument/2006/relationships/image" Target="../media/image43.svg"/><Relationship Id="rId9" Type="http://schemas.openxmlformats.org/officeDocument/2006/relationships/image" Target="../media/image48.png"/><Relationship Id="rId1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notesSlide" Target="../notesSlides/notesSlide5.xml"/><Relationship Id="rId1" Type="http://schemas.openxmlformats.org/officeDocument/2006/relationships/slideLayout" Target="../slideLayouts/slideLayout40.xml"/><Relationship Id="rId6" Type="http://schemas.openxmlformats.org/officeDocument/2006/relationships/image" Target="../media/image20.png"/><Relationship Id="rId11" Type="http://schemas.openxmlformats.org/officeDocument/2006/relationships/image" Target="../media/image25.svg"/><Relationship Id="rId5" Type="http://schemas.openxmlformats.org/officeDocument/2006/relationships/image" Target="../media/image19.emf"/><Relationship Id="rId10" Type="http://schemas.openxmlformats.org/officeDocument/2006/relationships/image" Target="../media/image24.png"/><Relationship Id="rId4" Type="http://schemas.openxmlformats.org/officeDocument/2006/relationships/image" Target="../media/image18.svg"/><Relationship Id="rId9" Type="http://schemas.openxmlformats.org/officeDocument/2006/relationships/image" Target="../media/image2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85.xml"/><Relationship Id="rId4" Type="http://schemas.openxmlformats.org/officeDocument/2006/relationships/image" Target="../media/image61.jpeg"/></Relationships>
</file>

<file path=ppt/slides/_rels/slide8.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notesSlide" Target="../notesSlides/notesSlide7.xml"/><Relationship Id="rId1" Type="http://schemas.openxmlformats.org/officeDocument/2006/relationships/slideLayout" Target="../slideLayouts/slideLayout85.xml"/><Relationship Id="rId6" Type="http://schemas.openxmlformats.org/officeDocument/2006/relationships/image" Target="../media/image65.emf"/><Relationship Id="rId5" Type="http://schemas.openxmlformats.org/officeDocument/2006/relationships/image" Target="../media/image64.emf"/><Relationship Id="rId4" Type="http://schemas.openxmlformats.org/officeDocument/2006/relationships/image" Target="../media/image63.emf"/></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r>
              <a:rPr lang="en-US"/>
              <a:t>The Future of Native App Development in .NET 6</a:t>
            </a:r>
            <a:br>
              <a:rPr lang="en-US"/>
            </a:br>
            <a:endParaRPr lang="en-US"/>
          </a:p>
        </p:txBody>
      </p:sp>
      <p:sp>
        <p:nvSpPr>
          <p:cNvPr id="3" name="Text Placeholder 2">
            <a:extLst>
              <a:ext uri="{FF2B5EF4-FFF2-40B4-BE49-F238E27FC236}">
                <a16:creationId xmlns:a16="http://schemas.microsoft.com/office/drawing/2014/main" id="{0783A175-10B8-0B47-A3ED-FDEB68569CA0}"/>
              </a:ext>
            </a:extLst>
          </p:cNvPr>
          <p:cNvSpPr>
            <a:spLocks noGrp="1"/>
          </p:cNvSpPr>
          <p:nvPr>
            <p:ph type="body" idx="1"/>
          </p:nvPr>
        </p:nvSpPr>
        <p:spPr/>
        <p:txBody>
          <a:bodyPr/>
          <a:lstStyle/>
          <a:p>
            <a:r>
              <a:rPr lang="en-US"/>
              <a:t>David Ortinau | </a:t>
            </a:r>
            <a:r>
              <a:rPr lang="en-US" sz="1800"/>
              <a:t>Program Manager | @davidortinau</a:t>
            </a:r>
            <a:endParaRPr lang="en-US"/>
          </a:p>
          <a:p>
            <a:r>
              <a:rPr lang="en-US"/>
              <a:t>Maddy Leger |</a:t>
            </a:r>
            <a:r>
              <a:rPr lang="en-US" sz="1800"/>
              <a:t>Program Manager | @maddyleger1</a:t>
            </a:r>
            <a:endParaRPr lang="en-US"/>
          </a:p>
        </p:txBody>
      </p:sp>
      <p:pic>
        <p:nvPicPr>
          <p:cNvPr id="6" name="Graphic 5">
            <a:extLst>
              <a:ext uri="{FF2B5EF4-FFF2-40B4-BE49-F238E27FC236}">
                <a16:creationId xmlns:a16="http://schemas.microsoft.com/office/drawing/2014/main" id="{DD0C4129-C573-4BE7-A5B3-780AD4C63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813410" y="4180079"/>
            <a:ext cx="3111500" cy="2324100"/>
          </a:xfrm>
          <a:prstGeom prst="rect">
            <a:avLst/>
          </a:prstGeom>
        </p:spPr>
      </p:pic>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757" y="4298247"/>
            <a:ext cx="2166051" cy="899410"/>
          </a:xfrm>
        </p:spPr>
        <p:txBody>
          <a:bodyPr>
            <a:noAutofit/>
          </a:bodyPr>
          <a:lstStyle/>
          <a:p>
            <a:pPr algn="r"/>
            <a:r>
              <a:rPr lang="en-US">
                <a:solidFill>
                  <a:schemeClr val="tx1"/>
                </a:solidFill>
              </a:rPr>
              <a:t>Layouts</a:t>
            </a:r>
          </a:p>
        </p:txBody>
      </p:sp>
      <p:sp>
        <p:nvSpPr>
          <p:cNvPr id="20" name="Title 1"/>
          <p:cNvSpPr txBox="1">
            <a:spLocks/>
          </p:cNvSpPr>
          <p:nvPr/>
        </p:nvSpPr>
        <p:spPr>
          <a:xfrm>
            <a:off x="344757" y="1527008"/>
            <a:ext cx="2166051" cy="899409"/>
          </a:xfrm>
          <a:prstGeom prst="rect">
            <a:avLst/>
          </a:prstGeom>
        </p:spPr>
        <p:txBody>
          <a:bodyPr vert="horz" wrap="square" lIns="143407" tIns="89630" rIns="143407" bIns="8963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r"/>
            <a:r>
              <a:rPr lang="en-US" sz="4704">
                <a:solidFill>
                  <a:schemeClr val="tx1"/>
                </a:solidFill>
              </a:rPr>
              <a:t>Pages</a:t>
            </a:r>
          </a:p>
        </p:txBody>
      </p:sp>
      <p:pic>
        <p:nvPicPr>
          <p:cNvPr id="1026" name="Picture 2" descr="The main layout classes in Xamarin.Forms">
            <a:extLst>
              <a:ext uri="{FF2B5EF4-FFF2-40B4-BE49-F238E27FC236}">
                <a16:creationId xmlns:a16="http://schemas.microsoft.com/office/drawing/2014/main" id="{4ACCB429-39E4-4911-8779-D321043912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3132" y="3697926"/>
            <a:ext cx="6810375" cy="224790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4E8996BF-FDB5-44BF-B2F4-C6A3468F53D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853013" y="1026372"/>
            <a:ext cx="7023760" cy="2314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9207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ounded Rectangle 33">
            <a:extLst>
              <a:ext uri="{FF2B5EF4-FFF2-40B4-BE49-F238E27FC236}">
                <a16:creationId xmlns:a16="http://schemas.microsoft.com/office/drawing/2014/main" id="{63C825D4-B29C-134E-A9B5-90E3123723A2}"/>
              </a:ext>
            </a:extLst>
          </p:cNvPr>
          <p:cNvSpPr/>
          <p:nvPr/>
        </p:nvSpPr>
        <p:spPr>
          <a:xfrm>
            <a:off x="5059535"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CarouselView</a:t>
            </a:r>
            <a:endParaRPr lang="en-US" sz="1765">
              <a:solidFill>
                <a:schemeClr val="bg1"/>
              </a:solidFill>
              <a:cs typeface="Helvetica Light"/>
            </a:endParaRPr>
          </a:p>
        </p:txBody>
      </p:sp>
      <p:sp>
        <p:nvSpPr>
          <p:cNvPr id="35" name="Rounded Rectangle 34">
            <a:extLst>
              <a:ext uri="{FF2B5EF4-FFF2-40B4-BE49-F238E27FC236}">
                <a16:creationId xmlns:a16="http://schemas.microsoft.com/office/drawing/2014/main" id="{05CFD565-C31F-8349-BF80-FAB1BF8F9109}"/>
              </a:ext>
            </a:extLst>
          </p:cNvPr>
          <p:cNvSpPr/>
          <p:nvPr/>
        </p:nvSpPr>
        <p:spPr>
          <a:xfrm>
            <a:off x="9628051"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RefreshView</a:t>
            </a:r>
            <a:endParaRPr lang="en-US" sz="1765">
              <a:solidFill>
                <a:schemeClr val="bg1"/>
              </a:solidFill>
              <a:cs typeface="Helvetica Light"/>
            </a:endParaRPr>
          </a:p>
        </p:txBody>
      </p:sp>
      <p:sp>
        <p:nvSpPr>
          <p:cNvPr id="36" name="Rounded Rectangle 35">
            <a:extLst>
              <a:ext uri="{FF2B5EF4-FFF2-40B4-BE49-F238E27FC236}">
                <a16:creationId xmlns:a16="http://schemas.microsoft.com/office/drawing/2014/main" id="{911935EB-3BFC-E84A-A662-0B10A5B234B6}"/>
              </a:ext>
            </a:extLst>
          </p:cNvPr>
          <p:cNvSpPr/>
          <p:nvPr/>
        </p:nvSpPr>
        <p:spPr>
          <a:xfrm>
            <a:off x="7343792" y="321549"/>
            <a:ext cx="2033609" cy="605654"/>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CollectionView</a:t>
            </a:r>
            <a:endParaRPr lang="en-US" sz="1765">
              <a:solidFill>
                <a:schemeClr val="bg1"/>
              </a:solidFill>
              <a:cs typeface="Helvetica Light"/>
            </a:endParaRPr>
          </a:p>
        </p:txBody>
      </p:sp>
      <p:grpSp>
        <p:nvGrpSpPr>
          <p:cNvPr id="10" name="Group 9">
            <a:extLst>
              <a:ext uri="{FF2B5EF4-FFF2-40B4-BE49-F238E27FC236}">
                <a16:creationId xmlns:a16="http://schemas.microsoft.com/office/drawing/2014/main" id="{696B394A-4FDF-914E-98CF-BBCB32E5F75B}"/>
              </a:ext>
            </a:extLst>
          </p:cNvPr>
          <p:cNvGrpSpPr/>
          <p:nvPr/>
        </p:nvGrpSpPr>
        <p:grpSpPr>
          <a:xfrm>
            <a:off x="491019" y="1174636"/>
            <a:ext cx="2033609" cy="5436491"/>
            <a:chOff x="491019" y="1106011"/>
            <a:chExt cx="2033609" cy="5980140"/>
          </a:xfrm>
        </p:grpSpPr>
        <p:sp>
          <p:nvSpPr>
            <p:cNvPr id="3" name="Rounded Rectangle 2"/>
            <p:cNvSpPr/>
            <p:nvPr/>
          </p:nvSpPr>
          <p:spPr>
            <a:xfrm>
              <a:off x="491019"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ActivityIndicator</a:t>
              </a:r>
              <a:endParaRPr lang="en-US" sz="1765">
                <a:solidFill>
                  <a:schemeClr val="bg1"/>
                </a:solidFill>
                <a:cs typeface="Helvetica Light"/>
              </a:endParaRPr>
            </a:p>
          </p:txBody>
        </p:sp>
        <p:sp>
          <p:nvSpPr>
            <p:cNvPr id="15" name="Rounded Rectangle 14"/>
            <p:cNvSpPr/>
            <p:nvPr/>
          </p:nvSpPr>
          <p:spPr>
            <a:xfrm>
              <a:off x="491019" y="2877319"/>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Entry</a:t>
              </a:r>
            </a:p>
          </p:txBody>
        </p:sp>
        <p:sp>
          <p:nvSpPr>
            <p:cNvPr id="20" name="Rounded Rectangle 19"/>
            <p:cNvSpPr/>
            <p:nvPr/>
          </p:nvSpPr>
          <p:spPr>
            <a:xfrm>
              <a:off x="491019"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OpenGLView</a:t>
              </a:r>
              <a:endParaRPr lang="en-US" sz="1765">
                <a:solidFill>
                  <a:schemeClr val="bg1"/>
                </a:solidFill>
                <a:cs typeface="Helvetica Light"/>
              </a:endParaRPr>
            </a:p>
          </p:txBody>
        </p:sp>
        <p:sp>
          <p:nvSpPr>
            <p:cNvPr id="25" name="Rounded Rectangle 24"/>
            <p:cNvSpPr/>
            <p:nvPr/>
          </p:nvSpPr>
          <p:spPr>
            <a:xfrm>
              <a:off x="491019"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Stepper</a:t>
              </a:r>
            </a:p>
          </p:txBody>
        </p:sp>
        <p:sp>
          <p:nvSpPr>
            <p:cNvPr id="30" name="Rounded Rectangle 29"/>
            <p:cNvSpPr/>
            <p:nvPr/>
          </p:nvSpPr>
          <p:spPr>
            <a:xfrm>
              <a:off x="491019"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ImageCell</a:t>
              </a:r>
              <a:endParaRPr lang="en-US" sz="1765">
                <a:solidFill>
                  <a:schemeClr val="bg1"/>
                </a:solidFill>
                <a:cs typeface="Helvetica Light"/>
              </a:endParaRPr>
            </a:p>
          </p:txBody>
        </p:sp>
        <p:sp>
          <p:nvSpPr>
            <p:cNvPr id="37" name="Rounded Rectangle 36">
              <a:extLst>
                <a:ext uri="{FF2B5EF4-FFF2-40B4-BE49-F238E27FC236}">
                  <a16:creationId xmlns:a16="http://schemas.microsoft.com/office/drawing/2014/main" id="{0A0A5EDE-6631-E042-9C6C-4949260B0754}"/>
                </a:ext>
              </a:extLst>
            </p:cNvPr>
            <p:cNvSpPr/>
            <p:nvPr/>
          </p:nvSpPr>
          <p:spPr>
            <a:xfrm>
              <a:off x="491019"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IndicatorView</a:t>
              </a:r>
              <a:endParaRPr lang="en-US" sz="1765">
                <a:solidFill>
                  <a:schemeClr val="bg1"/>
                </a:solidFill>
                <a:cs typeface="Helvetica Light"/>
              </a:endParaRPr>
            </a:p>
          </p:txBody>
        </p:sp>
        <p:sp>
          <p:nvSpPr>
            <p:cNvPr id="41" name="Rounded Rectangle 40">
              <a:extLst>
                <a:ext uri="{FF2B5EF4-FFF2-40B4-BE49-F238E27FC236}">
                  <a16:creationId xmlns:a16="http://schemas.microsoft.com/office/drawing/2014/main" id="{D3553BEE-4738-A341-8FC4-62724F5FB1AB}"/>
                </a:ext>
              </a:extLst>
            </p:cNvPr>
            <p:cNvSpPr/>
            <p:nvPr/>
          </p:nvSpPr>
          <p:spPr>
            <a:xfrm>
              <a:off x="491019"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Ellipse</a:t>
              </a:r>
            </a:p>
          </p:txBody>
        </p:sp>
      </p:grpSp>
      <p:grpSp>
        <p:nvGrpSpPr>
          <p:cNvPr id="9" name="Group 8">
            <a:extLst>
              <a:ext uri="{FF2B5EF4-FFF2-40B4-BE49-F238E27FC236}">
                <a16:creationId xmlns:a16="http://schemas.microsoft.com/office/drawing/2014/main" id="{6457AFDF-B7F7-094D-AD95-964A97C64590}"/>
              </a:ext>
            </a:extLst>
          </p:cNvPr>
          <p:cNvGrpSpPr/>
          <p:nvPr/>
        </p:nvGrpSpPr>
        <p:grpSpPr>
          <a:xfrm>
            <a:off x="2775277" y="1174636"/>
            <a:ext cx="2033609" cy="5436491"/>
            <a:chOff x="2775280" y="1106011"/>
            <a:chExt cx="2033609" cy="5980140"/>
          </a:xfrm>
        </p:grpSpPr>
        <p:sp>
          <p:nvSpPr>
            <p:cNvPr id="11" name="Rounded Rectangle 10"/>
            <p:cNvSpPr/>
            <p:nvPr/>
          </p:nvSpPr>
          <p:spPr>
            <a:xfrm>
              <a:off x="27752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BoxView</a:t>
              </a:r>
              <a:endParaRPr lang="en-US" sz="1765">
                <a:solidFill>
                  <a:schemeClr val="bg1"/>
                </a:solidFill>
                <a:cs typeface="Helvetica Light"/>
              </a:endParaRPr>
            </a:p>
          </p:txBody>
        </p:sp>
        <p:sp>
          <p:nvSpPr>
            <p:cNvPr id="16" name="Rounded Rectangle 15"/>
            <p:cNvSpPr/>
            <p:nvPr/>
          </p:nvSpPr>
          <p:spPr>
            <a:xfrm>
              <a:off x="27752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Image</a:t>
              </a:r>
            </a:p>
          </p:txBody>
        </p:sp>
        <p:sp>
          <p:nvSpPr>
            <p:cNvPr id="21" name="Rounded Rectangle 20"/>
            <p:cNvSpPr/>
            <p:nvPr/>
          </p:nvSpPr>
          <p:spPr>
            <a:xfrm>
              <a:off x="2775280"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Picker</a:t>
              </a:r>
            </a:p>
          </p:txBody>
        </p:sp>
        <p:sp>
          <p:nvSpPr>
            <p:cNvPr id="26" name="Rounded Rectangle 25"/>
            <p:cNvSpPr/>
            <p:nvPr/>
          </p:nvSpPr>
          <p:spPr>
            <a:xfrm>
              <a:off x="2775280"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TableView</a:t>
              </a:r>
              <a:endParaRPr lang="en-US" sz="1765">
                <a:solidFill>
                  <a:schemeClr val="bg1"/>
                </a:solidFill>
                <a:cs typeface="Helvetica Light"/>
              </a:endParaRPr>
            </a:p>
          </p:txBody>
        </p:sp>
        <p:sp>
          <p:nvSpPr>
            <p:cNvPr id="31" name="Rounded Rectangle 30"/>
            <p:cNvSpPr/>
            <p:nvPr/>
          </p:nvSpPr>
          <p:spPr>
            <a:xfrm>
              <a:off x="27752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SwitchCell</a:t>
              </a:r>
              <a:endParaRPr lang="en-US" sz="1765">
                <a:solidFill>
                  <a:schemeClr val="bg1"/>
                </a:solidFill>
                <a:cs typeface="Helvetica Light"/>
              </a:endParaRPr>
            </a:p>
          </p:txBody>
        </p:sp>
        <p:sp>
          <p:nvSpPr>
            <p:cNvPr id="38" name="Rounded Rectangle 37">
              <a:extLst>
                <a:ext uri="{FF2B5EF4-FFF2-40B4-BE49-F238E27FC236}">
                  <a16:creationId xmlns:a16="http://schemas.microsoft.com/office/drawing/2014/main" id="{C57C729D-32A4-274B-8D3A-82D3068A4F74}"/>
                </a:ext>
              </a:extLst>
            </p:cNvPr>
            <p:cNvSpPr/>
            <p:nvPr/>
          </p:nvSpPr>
          <p:spPr>
            <a:xfrm>
              <a:off x="27752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Checkbox</a:t>
              </a:r>
            </a:p>
          </p:txBody>
        </p:sp>
        <p:sp>
          <p:nvSpPr>
            <p:cNvPr id="42" name="Rounded Rectangle 41">
              <a:extLst>
                <a:ext uri="{FF2B5EF4-FFF2-40B4-BE49-F238E27FC236}">
                  <a16:creationId xmlns:a16="http://schemas.microsoft.com/office/drawing/2014/main" id="{EC8BEAE6-C5EE-6F47-9AE4-287D10C3D2CD}"/>
                </a:ext>
              </a:extLst>
            </p:cNvPr>
            <p:cNvSpPr/>
            <p:nvPr/>
          </p:nvSpPr>
          <p:spPr>
            <a:xfrm>
              <a:off x="27752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Polygon</a:t>
              </a:r>
            </a:p>
          </p:txBody>
        </p:sp>
      </p:grpSp>
      <p:grpSp>
        <p:nvGrpSpPr>
          <p:cNvPr id="8" name="Group 7">
            <a:extLst>
              <a:ext uri="{FF2B5EF4-FFF2-40B4-BE49-F238E27FC236}">
                <a16:creationId xmlns:a16="http://schemas.microsoft.com/office/drawing/2014/main" id="{1E773A83-AE58-6C4C-87FB-108A6710AF5D}"/>
              </a:ext>
            </a:extLst>
          </p:cNvPr>
          <p:cNvGrpSpPr/>
          <p:nvPr/>
        </p:nvGrpSpPr>
        <p:grpSpPr>
          <a:xfrm>
            <a:off x="5059535" y="1174636"/>
            <a:ext cx="2033609" cy="5436491"/>
            <a:chOff x="4920380" y="1106011"/>
            <a:chExt cx="2033609" cy="5980140"/>
          </a:xfrm>
        </p:grpSpPr>
        <p:sp>
          <p:nvSpPr>
            <p:cNvPr id="12" name="Rounded Rectangle 11"/>
            <p:cNvSpPr/>
            <p:nvPr/>
          </p:nvSpPr>
          <p:spPr>
            <a:xfrm>
              <a:off x="4920380" y="1991665"/>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Button</a:t>
              </a:r>
            </a:p>
          </p:txBody>
        </p:sp>
        <p:sp>
          <p:nvSpPr>
            <p:cNvPr id="17" name="Rounded Rectangle 16"/>
            <p:cNvSpPr/>
            <p:nvPr/>
          </p:nvSpPr>
          <p:spPr>
            <a:xfrm>
              <a:off x="4920380"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Label</a:t>
              </a:r>
            </a:p>
          </p:txBody>
        </p:sp>
        <p:sp>
          <p:nvSpPr>
            <p:cNvPr id="22" name="Rounded Rectangle 21"/>
            <p:cNvSpPr/>
            <p:nvPr/>
          </p:nvSpPr>
          <p:spPr>
            <a:xfrm>
              <a:off x="4920380" y="3762973"/>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ProgressBar</a:t>
              </a:r>
              <a:endParaRPr lang="en-US" sz="1765">
                <a:solidFill>
                  <a:schemeClr val="bg1"/>
                </a:solidFill>
                <a:cs typeface="Helvetica Light"/>
              </a:endParaRPr>
            </a:p>
          </p:txBody>
        </p:sp>
        <p:sp>
          <p:nvSpPr>
            <p:cNvPr id="27" name="Rounded Rectangle 26"/>
            <p:cNvSpPr/>
            <p:nvPr/>
          </p:nvSpPr>
          <p:spPr>
            <a:xfrm>
              <a:off x="4920380" y="4648627"/>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TimePicker</a:t>
              </a:r>
              <a:endParaRPr lang="en-US" sz="1765">
                <a:solidFill>
                  <a:schemeClr val="bg1"/>
                </a:solidFill>
                <a:cs typeface="Helvetica Light"/>
              </a:endParaRPr>
            </a:p>
          </p:txBody>
        </p:sp>
        <p:sp>
          <p:nvSpPr>
            <p:cNvPr id="32" name="Rounded Rectangle 31"/>
            <p:cNvSpPr/>
            <p:nvPr/>
          </p:nvSpPr>
          <p:spPr>
            <a:xfrm>
              <a:off x="4920380"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TextCell</a:t>
              </a:r>
              <a:endParaRPr lang="en-US" sz="1765">
                <a:solidFill>
                  <a:schemeClr val="bg1"/>
                </a:solidFill>
                <a:cs typeface="Helvetica Light"/>
              </a:endParaRPr>
            </a:p>
          </p:txBody>
        </p:sp>
        <p:sp>
          <p:nvSpPr>
            <p:cNvPr id="39" name="Rounded Rectangle 38">
              <a:extLst>
                <a:ext uri="{FF2B5EF4-FFF2-40B4-BE49-F238E27FC236}">
                  <a16:creationId xmlns:a16="http://schemas.microsoft.com/office/drawing/2014/main" id="{DE81B21F-6095-B747-ABC0-1451A07F6FF4}"/>
                </a:ext>
              </a:extLst>
            </p:cNvPr>
            <p:cNvSpPr/>
            <p:nvPr/>
          </p:nvSpPr>
          <p:spPr>
            <a:xfrm>
              <a:off x="4920380" y="1106011"/>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RadioButton</a:t>
              </a:r>
              <a:endParaRPr lang="en-US" sz="1765">
                <a:solidFill>
                  <a:schemeClr val="bg1"/>
                </a:solidFill>
                <a:cs typeface="Helvetica Light"/>
              </a:endParaRPr>
            </a:p>
          </p:txBody>
        </p:sp>
        <p:sp>
          <p:nvSpPr>
            <p:cNvPr id="43" name="Rounded Rectangle 42">
              <a:extLst>
                <a:ext uri="{FF2B5EF4-FFF2-40B4-BE49-F238E27FC236}">
                  <a16:creationId xmlns:a16="http://schemas.microsoft.com/office/drawing/2014/main" id="{A3E1E6F6-3012-0340-8CA4-E8A06CED7B1A}"/>
                </a:ext>
              </a:extLst>
            </p:cNvPr>
            <p:cNvSpPr/>
            <p:nvPr/>
          </p:nvSpPr>
          <p:spPr>
            <a:xfrm>
              <a:off x="4920380"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Rectangle</a:t>
              </a:r>
            </a:p>
          </p:txBody>
        </p:sp>
      </p:grpSp>
      <p:grpSp>
        <p:nvGrpSpPr>
          <p:cNvPr id="7" name="Group 6">
            <a:extLst>
              <a:ext uri="{FF2B5EF4-FFF2-40B4-BE49-F238E27FC236}">
                <a16:creationId xmlns:a16="http://schemas.microsoft.com/office/drawing/2014/main" id="{36B39605-E734-3740-8D38-4BE4D56CBC2C}"/>
              </a:ext>
            </a:extLst>
          </p:cNvPr>
          <p:cNvGrpSpPr/>
          <p:nvPr/>
        </p:nvGrpSpPr>
        <p:grpSpPr>
          <a:xfrm>
            <a:off x="7343793" y="1174636"/>
            <a:ext cx="2033609" cy="5436491"/>
            <a:chOff x="7343792" y="1106011"/>
            <a:chExt cx="2033609" cy="5980140"/>
          </a:xfrm>
        </p:grpSpPr>
        <p:sp>
          <p:nvSpPr>
            <p:cNvPr id="13" name="Rounded Rectangle 12"/>
            <p:cNvSpPr/>
            <p:nvPr/>
          </p:nvSpPr>
          <p:spPr>
            <a:xfrm>
              <a:off x="7343792"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DatePicker</a:t>
              </a:r>
              <a:endParaRPr lang="en-US" sz="1765">
                <a:solidFill>
                  <a:schemeClr val="bg1"/>
                </a:solidFill>
                <a:cs typeface="Helvetica Light"/>
              </a:endParaRPr>
            </a:p>
          </p:txBody>
        </p:sp>
        <p:sp>
          <p:nvSpPr>
            <p:cNvPr id="18" name="Rounded Rectangle 17"/>
            <p:cNvSpPr/>
            <p:nvPr/>
          </p:nvSpPr>
          <p:spPr>
            <a:xfrm>
              <a:off x="7343792"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ListView</a:t>
              </a:r>
              <a:endParaRPr lang="en-US" sz="1765">
                <a:solidFill>
                  <a:schemeClr val="bg1"/>
                </a:solidFill>
                <a:cs typeface="Helvetica Light"/>
              </a:endParaRPr>
            </a:p>
          </p:txBody>
        </p:sp>
        <p:sp>
          <p:nvSpPr>
            <p:cNvPr id="23" name="Rounded Rectangle 22"/>
            <p:cNvSpPr/>
            <p:nvPr/>
          </p:nvSpPr>
          <p:spPr>
            <a:xfrm>
              <a:off x="7343792"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SearchBar</a:t>
              </a:r>
              <a:endParaRPr lang="en-US" sz="1765">
                <a:solidFill>
                  <a:schemeClr val="bg1"/>
                </a:solidFill>
                <a:cs typeface="Helvetica Light"/>
              </a:endParaRPr>
            </a:p>
          </p:txBody>
        </p:sp>
        <p:sp>
          <p:nvSpPr>
            <p:cNvPr id="28" name="Rounded Rectangle 27"/>
            <p:cNvSpPr/>
            <p:nvPr/>
          </p:nvSpPr>
          <p:spPr>
            <a:xfrm>
              <a:off x="7343792" y="4648627"/>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WebView</a:t>
              </a:r>
              <a:endParaRPr lang="en-US" sz="1765">
                <a:solidFill>
                  <a:schemeClr val="bg1"/>
                </a:solidFill>
                <a:cs typeface="Helvetica Light"/>
              </a:endParaRPr>
            </a:p>
          </p:txBody>
        </p:sp>
        <p:sp>
          <p:nvSpPr>
            <p:cNvPr id="33" name="Rounded Rectangle 32"/>
            <p:cNvSpPr/>
            <p:nvPr/>
          </p:nvSpPr>
          <p:spPr>
            <a:xfrm>
              <a:off x="7343792" y="5534281"/>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ViewCell</a:t>
              </a:r>
              <a:endParaRPr lang="en-US" sz="1765">
                <a:solidFill>
                  <a:schemeClr val="bg1"/>
                </a:solidFill>
                <a:cs typeface="Helvetica Light"/>
              </a:endParaRPr>
            </a:p>
          </p:txBody>
        </p:sp>
        <p:sp>
          <p:nvSpPr>
            <p:cNvPr id="40" name="Rounded Rectangle 39">
              <a:extLst>
                <a:ext uri="{FF2B5EF4-FFF2-40B4-BE49-F238E27FC236}">
                  <a16:creationId xmlns:a16="http://schemas.microsoft.com/office/drawing/2014/main" id="{3416DD90-9EC4-D14D-A00F-F95C9587BC28}"/>
                </a:ext>
              </a:extLst>
            </p:cNvPr>
            <p:cNvSpPr/>
            <p:nvPr/>
          </p:nvSpPr>
          <p:spPr>
            <a:xfrm>
              <a:off x="7343792"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ImageButton</a:t>
              </a:r>
              <a:endParaRPr lang="en-US" sz="1765">
                <a:solidFill>
                  <a:schemeClr val="bg1"/>
                </a:solidFill>
                <a:cs typeface="Helvetica Light"/>
              </a:endParaRPr>
            </a:p>
          </p:txBody>
        </p:sp>
        <p:sp>
          <p:nvSpPr>
            <p:cNvPr id="44" name="Rounded Rectangle 43">
              <a:extLst>
                <a:ext uri="{FF2B5EF4-FFF2-40B4-BE49-F238E27FC236}">
                  <a16:creationId xmlns:a16="http://schemas.microsoft.com/office/drawing/2014/main" id="{7732A9AB-F59A-9A46-800F-732C4CBC7B28}"/>
                </a:ext>
              </a:extLst>
            </p:cNvPr>
            <p:cNvSpPr/>
            <p:nvPr/>
          </p:nvSpPr>
          <p:spPr>
            <a:xfrm>
              <a:off x="7343792"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Line</a:t>
              </a:r>
            </a:p>
          </p:txBody>
        </p:sp>
      </p:grpSp>
      <p:grpSp>
        <p:nvGrpSpPr>
          <p:cNvPr id="6" name="Group 5">
            <a:extLst>
              <a:ext uri="{FF2B5EF4-FFF2-40B4-BE49-F238E27FC236}">
                <a16:creationId xmlns:a16="http://schemas.microsoft.com/office/drawing/2014/main" id="{1091AFC4-67CA-0B49-9087-0A726CD15F9F}"/>
              </a:ext>
            </a:extLst>
          </p:cNvPr>
          <p:cNvGrpSpPr/>
          <p:nvPr/>
        </p:nvGrpSpPr>
        <p:grpSpPr>
          <a:xfrm>
            <a:off x="9628051" y="1174636"/>
            <a:ext cx="2033609" cy="5436491"/>
            <a:chOff x="9628051" y="1106011"/>
            <a:chExt cx="2033609" cy="5980140"/>
          </a:xfrm>
        </p:grpSpPr>
        <p:sp>
          <p:nvSpPr>
            <p:cNvPr id="14" name="Rounded Rectangle 13"/>
            <p:cNvSpPr/>
            <p:nvPr/>
          </p:nvSpPr>
          <p:spPr>
            <a:xfrm>
              <a:off x="9628051" y="1991665"/>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Editor</a:t>
              </a:r>
            </a:p>
          </p:txBody>
        </p:sp>
        <p:sp>
          <p:nvSpPr>
            <p:cNvPr id="19" name="Rounded Rectangle 18"/>
            <p:cNvSpPr/>
            <p:nvPr/>
          </p:nvSpPr>
          <p:spPr>
            <a:xfrm>
              <a:off x="9628051" y="2877319"/>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Map</a:t>
              </a:r>
            </a:p>
          </p:txBody>
        </p:sp>
        <p:sp>
          <p:nvSpPr>
            <p:cNvPr id="24" name="Rounded Rectangle 23"/>
            <p:cNvSpPr/>
            <p:nvPr/>
          </p:nvSpPr>
          <p:spPr>
            <a:xfrm>
              <a:off x="9628051" y="3762973"/>
              <a:ext cx="2033609" cy="666219"/>
            </a:xfrm>
            <a:prstGeom prst="roundRect">
              <a:avLst>
                <a:gd name="adj" fmla="val 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Slider</a:t>
              </a:r>
            </a:p>
          </p:txBody>
        </p:sp>
        <p:sp>
          <p:nvSpPr>
            <p:cNvPr id="29" name="Rounded Rectangle 28"/>
            <p:cNvSpPr/>
            <p:nvPr/>
          </p:nvSpPr>
          <p:spPr>
            <a:xfrm>
              <a:off x="9628051" y="4648627"/>
              <a:ext cx="2033609" cy="666219"/>
            </a:xfrm>
            <a:prstGeom prst="roundRect">
              <a:avLst>
                <a:gd name="adj" fmla="val 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EntryCell</a:t>
              </a:r>
              <a:endParaRPr lang="en-US" sz="1765">
                <a:solidFill>
                  <a:schemeClr val="bg1"/>
                </a:solidFill>
                <a:cs typeface="Helvetica Light"/>
              </a:endParaRPr>
            </a:p>
          </p:txBody>
        </p:sp>
        <p:sp>
          <p:nvSpPr>
            <p:cNvPr id="45" name="Rounded Rectangle 44">
              <a:extLst>
                <a:ext uri="{FF2B5EF4-FFF2-40B4-BE49-F238E27FC236}">
                  <a16:creationId xmlns:a16="http://schemas.microsoft.com/office/drawing/2014/main" id="{B72DEB0B-62AC-F74C-B56F-258B0CC44DA2}"/>
                </a:ext>
              </a:extLst>
            </p:cNvPr>
            <p:cNvSpPr/>
            <p:nvPr/>
          </p:nvSpPr>
          <p:spPr>
            <a:xfrm>
              <a:off x="9628051" y="6419932"/>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Polyline</a:t>
              </a:r>
            </a:p>
          </p:txBody>
        </p:sp>
        <p:sp>
          <p:nvSpPr>
            <p:cNvPr id="46" name="Rounded Rectangle 45">
              <a:extLst>
                <a:ext uri="{FF2B5EF4-FFF2-40B4-BE49-F238E27FC236}">
                  <a16:creationId xmlns:a16="http://schemas.microsoft.com/office/drawing/2014/main" id="{F7919FAC-5DC0-FC46-9F6D-0157D4EF1E66}"/>
                </a:ext>
              </a:extLst>
            </p:cNvPr>
            <p:cNvSpPr/>
            <p:nvPr/>
          </p:nvSpPr>
          <p:spPr>
            <a:xfrm>
              <a:off x="9628051" y="5534281"/>
              <a:ext cx="2033609" cy="666219"/>
            </a:xfrm>
            <a:prstGeom prst="roundRect">
              <a:avLst>
                <a:gd name="adj" fmla="val 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a:solidFill>
                    <a:schemeClr val="bg1"/>
                  </a:solidFill>
                  <a:cs typeface="Helvetica Light"/>
                </a:rPr>
                <a:t>Path</a:t>
              </a:r>
            </a:p>
          </p:txBody>
        </p:sp>
        <p:sp>
          <p:nvSpPr>
            <p:cNvPr id="47" name="Rounded Rectangle 46">
              <a:extLst>
                <a:ext uri="{FF2B5EF4-FFF2-40B4-BE49-F238E27FC236}">
                  <a16:creationId xmlns:a16="http://schemas.microsoft.com/office/drawing/2014/main" id="{E3BD2EF0-4247-1C4C-BFF0-0D11EA8DDF9C}"/>
                </a:ext>
              </a:extLst>
            </p:cNvPr>
            <p:cNvSpPr/>
            <p:nvPr/>
          </p:nvSpPr>
          <p:spPr>
            <a:xfrm>
              <a:off x="9628051" y="1106011"/>
              <a:ext cx="2033609" cy="666219"/>
            </a:xfrm>
            <a:prstGeom prst="roundRect">
              <a:avLst>
                <a:gd name="adj" fmla="val 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765" err="1">
                  <a:solidFill>
                    <a:schemeClr val="bg1"/>
                  </a:solidFill>
                  <a:cs typeface="Helvetica Light"/>
                </a:rPr>
                <a:t>SwipeView</a:t>
              </a:r>
              <a:endParaRPr lang="en-US" sz="1765">
                <a:solidFill>
                  <a:schemeClr val="bg1"/>
                </a:solidFill>
                <a:cs typeface="Helvetica Light"/>
              </a:endParaRPr>
            </a:p>
          </p:txBody>
        </p:sp>
      </p:grpSp>
      <p:sp>
        <p:nvSpPr>
          <p:cNvPr id="5" name="Title 4"/>
          <p:cNvSpPr>
            <a:spLocks noGrp="1"/>
          </p:cNvSpPr>
          <p:nvPr>
            <p:ph type="title"/>
          </p:nvPr>
        </p:nvSpPr>
        <p:spPr>
          <a:xfrm>
            <a:off x="530340" y="218592"/>
            <a:ext cx="2506040" cy="899665"/>
          </a:xfrm>
        </p:spPr>
        <p:txBody>
          <a:bodyPr/>
          <a:lstStyle/>
          <a:p>
            <a:r>
              <a:rPr lang="en-US"/>
              <a:t>Controls</a:t>
            </a:r>
          </a:p>
        </p:txBody>
      </p:sp>
    </p:spTree>
    <p:extLst>
      <p:ext uri="{BB962C8B-B14F-4D97-AF65-F5344CB8AC3E}">
        <p14:creationId xmlns:p14="http://schemas.microsoft.com/office/powerpoint/2010/main" val="1701318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txBox="1">
            <a:spLocks/>
          </p:cNvSpPr>
          <p:nvPr/>
        </p:nvSpPr>
        <p:spPr>
          <a:xfrm>
            <a:off x="493347" y="363103"/>
            <a:ext cx="11655840" cy="899537"/>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96" b="0" kern="1200" cap="none" spc="-102" baseline="0">
                <a:ln w="3175">
                  <a:noFill/>
                </a:ln>
                <a:solidFill>
                  <a:srgbClr val="505050"/>
                </a:solidFill>
                <a:effectLst/>
                <a:latin typeface="Segoe UI Light" panose="020B0502040204020203" pitchFamily="34" charset="0"/>
                <a:ea typeface="+mn-ea"/>
                <a:cs typeface="Segoe UI" pitchFamily="34" charset="0"/>
              </a:defRPr>
            </a:lvl1pPr>
          </a:lstStyle>
          <a:p>
            <a:r>
              <a:rPr lang="en-US" sz="4800"/>
              <a:t>Native UI</a:t>
            </a:r>
          </a:p>
        </p:txBody>
      </p:sp>
      <p:sp>
        <p:nvSpPr>
          <p:cNvPr id="27" name="Text Placeholder 2"/>
          <p:cNvSpPr txBox="1">
            <a:spLocks/>
          </p:cNvSpPr>
          <p:nvPr/>
        </p:nvSpPr>
        <p:spPr>
          <a:xfrm>
            <a:off x="493346" y="1204194"/>
            <a:ext cx="11653523" cy="724143"/>
          </a:xfrm>
          <a:prstGeom prst="rect">
            <a:avLst/>
          </a:prstGeom>
        </p:spPr>
        <p:txBody>
          <a:bodyPr vert="horz" wrap="square" lIns="179285" tIns="143428" rIns="179285" bIns="143428"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t>Elements are realized via platform handlers.</a:t>
            </a:r>
            <a:endParaRPr lang="en-US" sz="3137">
              <a:gradFill>
                <a:gsLst>
                  <a:gs pos="2917">
                    <a:schemeClr val="tx2"/>
                  </a:gs>
                  <a:gs pos="30000">
                    <a:schemeClr val="tx2"/>
                  </a:gs>
                </a:gsLst>
                <a:lin ang="5400000" scaled="0"/>
              </a:gradFill>
            </a:endParaRPr>
          </a:p>
        </p:txBody>
      </p:sp>
      <p:graphicFrame>
        <p:nvGraphicFramePr>
          <p:cNvPr id="28" name="Table 27"/>
          <p:cNvGraphicFramePr>
            <a:graphicFrameLocks noGrp="1"/>
          </p:cNvGraphicFramePr>
          <p:nvPr>
            <p:extLst>
              <p:ext uri="{D42A27DB-BD31-4B8C-83A1-F6EECF244321}">
                <p14:modId xmlns:p14="http://schemas.microsoft.com/office/powerpoint/2010/main" val="2849189064"/>
              </p:ext>
            </p:extLst>
          </p:nvPr>
        </p:nvGraphicFramePr>
        <p:xfrm>
          <a:off x="493345" y="2681979"/>
          <a:ext cx="11280013" cy="2539872"/>
        </p:xfrm>
        <a:graphic>
          <a:graphicData uri="http://schemas.openxmlformats.org/drawingml/2006/table">
            <a:tbl>
              <a:tblPr firstRow="1" bandRow="1">
                <a:tableStyleId>{5C22544A-7EE6-4342-B048-85BDC9FD1C3A}</a:tableStyleId>
              </a:tblPr>
              <a:tblGrid>
                <a:gridCol w="1084616">
                  <a:extLst>
                    <a:ext uri="{9D8B030D-6E8A-4147-A177-3AD203B41FA5}">
                      <a16:colId xmlns:a16="http://schemas.microsoft.com/office/drawing/2014/main" val="20000"/>
                    </a:ext>
                  </a:extLst>
                </a:gridCol>
                <a:gridCol w="2386157">
                  <a:extLst>
                    <a:ext uri="{9D8B030D-6E8A-4147-A177-3AD203B41FA5}">
                      <a16:colId xmlns:a16="http://schemas.microsoft.com/office/drawing/2014/main" val="20001"/>
                    </a:ext>
                  </a:extLst>
                </a:gridCol>
                <a:gridCol w="1735387">
                  <a:extLst>
                    <a:ext uri="{9D8B030D-6E8A-4147-A177-3AD203B41FA5}">
                      <a16:colId xmlns:a16="http://schemas.microsoft.com/office/drawing/2014/main" val="20002"/>
                    </a:ext>
                  </a:extLst>
                </a:gridCol>
                <a:gridCol w="6073853">
                  <a:extLst>
                    <a:ext uri="{9D8B030D-6E8A-4147-A177-3AD203B41FA5}">
                      <a16:colId xmlns:a16="http://schemas.microsoft.com/office/drawing/2014/main" val="20003"/>
                    </a:ext>
                  </a:extLst>
                </a:gridCol>
              </a:tblGrid>
              <a:tr h="634968">
                <a:tc>
                  <a:txBody>
                    <a:bodyPr/>
                    <a:lstStyle/>
                    <a:p>
                      <a:endParaRPr lang="en-US" sz="1700"/>
                    </a:p>
                  </a:txBody>
                  <a:tcPr marL="89642" marR="89642" marT="44821" marB="44821" anchor="ctr">
                    <a:noFill/>
                  </a:tcPr>
                </a:tc>
                <a:tc>
                  <a:txBody>
                    <a:bodyPr/>
                    <a:lstStyle/>
                    <a:p>
                      <a:r>
                        <a:rPr lang="en-US" sz="1700" err="1"/>
                        <a:t>ContentPage</a:t>
                      </a:r>
                      <a:endParaRPr lang="en-US" sz="1700"/>
                    </a:p>
                  </a:txBody>
                  <a:tcPr marL="89642" marR="89642" marT="44821" marB="44821" anchor="ctr"/>
                </a:tc>
                <a:tc>
                  <a:txBody>
                    <a:bodyPr/>
                    <a:lstStyle/>
                    <a:p>
                      <a:r>
                        <a:rPr lang="en-US" sz="1700"/>
                        <a:t>Label</a:t>
                      </a:r>
                    </a:p>
                  </a:txBody>
                  <a:tcPr marL="89642" marR="89642" marT="44821" marB="44821" anchor="ctr"/>
                </a:tc>
                <a:tc>
                  <a:txBody>
                    <a:bodyPr/>
                    <a:lstStyle/>
                    <a:p>
                      <a:r>
                        <a:rPr lang="en-US" sz="1700"/>
                        <a:t>Picker</a:t>
                      </a:r>
                    </a:p>
                  </a:txBody>
                  <a:tcPr marL="89642" marR="89642" marT="44821" marB="44821" anchor="ctr"/>
                </a:tc>
                <a:extLst>
                  <a:ext uri="{0D108BD9-81ED-4DB2-BD59-A6C34878D82A}">
                    <a16:rowId xmlns:a16="http://schemas.microsoft.com/office/drawing/2014/main" val="10000"/>
                  </a:ext>
                </a:extLst>
              </a:tr>
              <a:tr h="634968">
                <a:tc>
                  <a:txBody>
                    <a:bodyPr/>
                    <a:lstStyle/>
                    <a:p>
                      <a:r>
                        <a:rPr lang="en-US" sz="1700">
                          <a:solidFill>
                            <a:schemeClr val="tx2"/>
                          </a:solidFill>
                        </a:rPr>
                        <a:t>Android</a:t>
                      </a:r>
                    </a:p>
                  </a:txBody>
                  <a:tcPr marL="89642" marR="89642" marT="44821" marB="44821" anchor="ctr"/>
                </a:tc>
                <a:tc>
                  <a:txBody>
                    <a:bodyPr/>
                    <a:lstStyle/>
                    <a:p>
                      <a:r>
                        <a:rPr lang="en-US" sz="1700"/>
                        <a:t>Activity / Fragment</a:t>
                      </a:r>
                    </a:p>
                  </a:txBody>
                  <a:tcPr marL="89642" marR="89642" marT="44821" marB="44821" anchor="ctr"/>
                </a:tc>
                <a:tc>
                  <a:txBody>
                    <a:bodyPr/>
                    <a:lstStyle/>
                    <a:p>
                      <a:r>
                        <a:rPr lang="en-US" sz="1700" err="1"/>
                        <a:t>TextView</a:t>
                      </a:r>
                      <a:endParaRPr lang="en-US" sz="1700"/>
                    </a:p>
                  </a:txBody>
                  <a:tcPr marL="89642" marR="89642" marT="44821" marB="44821" anchor="ctr"/>
                </a:tc>
                <a:tc>
                  <a:txBody>
                    <a:bodyPr/>
                    <a:lstStyle/>
                    <a:p>
                      <a:r>
                        <a:rPr lang="en-US" sz="1700" err="1"/>
                        <a:t>AlertDialog</a:t>
                      </a:r>
                      <a:r>
                        <a:rPr lang="en-US" sz="1700" baseline="0"/>
                        <a:t> + </a:t>
                      </a:r>
                      <a:r>
                        <a:rPr lang="en-US" sz="1700" baseline="0" err="1"/>
                        <a:t>LinearLayout</a:t>
                      </a:r>
                      <a:r>
                        <a:rPr lang="en-US" sz="1700" baseline="0"/>
                        <a:t> + </a:t>
                      </a:r>
                      <a:r>
                        <a:rPr lang="en-US" sz="1700" baseline="0" err="1"/>
                        <a:t>EditText</a:t>
                      </a:r>
                      <a:r>
                        <a:rPr lang="en-US" sz="1700" baseline="0"/>
                        <a:t> + </a:t>
                      </a:r>
                      <a:r>
                        <a:rPr lang="en-US" sz="1700" baseline="0" err="1"/>
                        <a:t>NumberPicker</a:t>
                      </a:r>
                      <a:endParaRPr lang="en-US" sz="1700"/>
                    </a:p>
                  </a:txBody>
                  <a:tcPr marL="89642" marR="89642" marT="44821" marB="44821" anchor="ctr"/>
                </a:tc>
                <a:extLst>
                  <a:ext uri="{0D108BD9-81ED-4DB2-BD59-A6C34878D82A}">
                    <a16:rowId xmlns:a16="http://schemas.microsoft.com/office/drawing/2014/main" val="10001"/>
                  </a:ext>
                </a:extLst>
              </a:tr>
              <a:tr h="634968">
                <a:tc>
                  <a:txBody>
                    <a:bodyPr/>
                    <a:lstStyle/>
                    <a:p>
                      <a:r>
                        <a:rPr lang="en-US" sz="1700">
                          <a:solidFill>
                            <a:schemeClr val="tx2"/>
                          </a:solidFill>
                        </a:rPr>
                        <a:t>iOS/Mac</a:t>
                      </a:r>
                    </a:p>
                  </a:txBody>
                  <a:tcPr marL="89642" marR="89642" marT="44821" marB="44821" anchor="ctr"/>
                </a:tc>
                <a:tc>
                  <a:txBody>
                    <a:bodyPr/>
                    <a:lstStyle/>
                    <a:p>
                      <a:r>
                        <a:rPr lang="en-US" sz="1700" err="1"/>
                        <a:t>UIViewController</a:t>
                      </a:r>
                      <a:endParaRPr lang="en-US" sz="1700"/>
                    </a:p>
                  </a:txBody>
                  <a:tcPr marL="89642" marR="89642" marT="44821" marB="44821" anchor="ctr"/>
                </a:tc>
                <a:tc>
                  <a:txBody>
                    <a:bodyPr/>
                    <a:lstStyle/>
                    <a:p>
                      <a:r>
                        <a:rPr lang="en-US" sz="1700" err="1"/>
                        <a:t>UILabel</a:t>
                      </a:r>
                      <a:endParaRPr lang="en-US" sz="1700"/>
                    </a:p>
                  </a:txBody>
                  <a:tcPr marL="89642" marR="89642" marT="44821" marB="44821" anchor="ctr"/>
                </a:tc>
                <a:tc>
                  <a:txBody>
                    <a:bodyPr/>
                    <a:lstStyle/>
                    <a:p>
                      <a:r>
                        <a:rPr lang="en-US" sz="1700" err="1"/>
                        <a:t>UITextField</a:t>
                      </a:r>
                      <a:r>
                        <a:rPr lang="en-US" sz="1700" baseline="0"/>
                        <a:t> + </a:t>
                      </a:r>
                      <a:r>
                        <a:rPr lang="en-US" sz="1700" baseline="0" err="1"/>
                        <a:t>UIPickerView</a:t>
                      </a:r>
                      <a:r>
                        <a:rPr lang="en-US" sz="1700" baseline="0"/>
                        <a:t> + </a:t>
                      </a:r>
                      <a:r>
                        <a:rPr lang="en-US" sz="1700" baseline="0" err="1"/>
                        <a:t>UIToolbar</a:t>
                      </a:r>
                      <a:r>
                        <a:rPr lang="en-US" sz="1700" baseline="0"/>
                        <a:t> + </a:t>
                      </a:r>
                      <a:r>
                        <a:rPr lang="en-US" sz="1700" baseline="0" err="1"/>
                        <a:t>UIBarButtonItem</a:t>
                      </a:r>
                      <a:endParaRPr lang="en-US" sz="1700"/>
                    </a:p>
                  </a:txBody>
                  <a:tcPr marL="89642" marR="89642" marT="44821" marB="44821" anchor="ctr"/>
                </a:tc>
                <a:extLst>
                  <a:ext uri="{0D108BD9-81ED-4DB2-BD59-A6C34878D82A}">
                    <a16:rowId xmlns:a16="http://schemas.microsoft.com/office/drawing/2014/main" val="10002"/>
                  </a:ext>
                </a:extLst>
              </a:tr>
              <a:tr h="634968">
                <a:tc>
                  <a:txBody>
                    <a:bodyPr/>
                    <a:lstStyle/>
                    <a:p>
                      <a:r>
                        <a:rPr lang="en-US" sz="1700" err="1">
                          <a:solidFill>
                            <a:schemeClr val="tx2"/>
                          </a:solidFill>
                        </a:rPr>
                        <a:t>WinUI</a:t>
                      </a:r>
                      <a:endParaRPr lang="en-US" sz="1700">
                        <a:solidFill>
                          <a:schemeClr val="tx2"/>
                        </a:solidFill>
                      </a:endParaRPr>
                    </a:p>
                  </a:txBody>
                  <a:tcPr marL="89642" marR="89642" marT="44821" marB="44821" anchor="ctr"/>
                </a:tc>
                <a:tc>
                  <a:txBody>
                    <a:bodyPr/>
                    <a:lstStyle/>
                    <a:p>
                      <a:r>
                        <a:rPr lang="en-US" sz="1700"/>
                        <a:t>Page</a:t>
                      </a:r>
                    </a:p>
                  </a:txBody>
                  <a:tcPr marL="89642" marR="89642" marT="44821" marB="44821" anchor="ctr"/>
                </a:tc>
                <a:tc>
                  <a:txBody>
                    <a:bodyPr/>
                    <a:lstStyle/>
                    <a:p>
                      <a:r>
                        <a:rPr lang="en-US" sz="1700" err="1"/>
                        <a:t>TextBlock</a:t>
                      </a:r>
                      <a:endParaRPr lang="en-US" sz="1700"/>
                    </a:p>
                  </a:txBody>
                  <a:tcPr marL="89642" marR="89642" marT="44821" marB="44821" anchor="ctr"/>
                </a:tc>
                <a:tc>
                  <a:txBody>
                    <a:bodyPr/>
                    <a:lstStyle/>
                    <a:p>
                      <a:r>
                        <a:rPr lang="en-US" sz="1700" dirty="0" err="1"/>
                        <a:t>ComboBox</a:t>
                      </a:r>
                      <a:endParaRPr lang="en-US" sz="1700" dirty="0"/>
                    </a:p>
                  </a:txBody>
                  <a:tcPr marL="89642" marR="89642" marT="44821" marB="44821"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08143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97480-5BCE-1B49-A533-3D9CA7F4086A}"/>
              </a:ext>
            </a:extLst>
          </p:cNvPr>
          <p:cNvSpPr>
            <a:spLocks noGrp="1"/>
          </p:cNvSpPr>
          <p:nvPr>
            <p:ph type="title"/>
          </p:nvPr>
        </p:nvSpPr>
        <p:spPr/>
        <p:txBody>
          <a:bodyPr/>
          <a:lstStyle/>
          <a:p>
            <a:r>
              <a:rPr lang="en-US"/>
              <a:t>Visual Design</a:t>
            </a:r>
          </a:p>
        </p:txBody>
      </p:sp>
      <p:pic>
        <p:nvPicPr>
          <p:cNvPr id="4" name="Picture 3" descr="Graphical user interface, website&#10;&#10;Description automatically generated">
            <a:extLst>
              <a:ext uri="{FF2B5EF4-FFF2-40B4-BE49-F238E27FC236}">
                <a16:creationId xmlns:a16="http://schemas.microsoft.com/office/drawing/2014/main" id="{4C9D626B-1054-414D-A72C-637A5E7B3ED7}"/>
              </a:ext>
            </a:extLst>
          </p:cNvPr>
          <p:cNvPicPr>
            <a:picLocks noChangeAspect="1"/>
          </p:cNvPicPr>
          <p:nvPr/>
        </p:nvPicPr>
        <p:blipFill rotWithShape="1">
          <a:blip r:embed="rId2"/>
          <a:srcRect b="52403"/>
          <a:stretch/>
        </p:blipFill>
        <p:spPr>
          <a:xfrm>
            <a:off x="538477" y="2281157"/>
            <a:ext cx="4678007" cy="3264237"/>
          </a:xfrm>
          <a:prstGeom prst="rect">
            <a:avLst/>
          </a:prstGeom>
        </p:spPr>
      </p:pic>
      <p:pic>
        <p:nvPicPr>
          <p:cNvPr id="6" name="Picture 5" descr="Graphical user interface, application&#10;&#10;Description automatically generated">
            <a:extLst>
              <a:ext uri="{FF2B5EF4-FFF2-40B4-BE49-F238E27FC236}">
                <a16:creationId xmlns:a16="http://schemas.microsoft.com/office/drawing/2014/main" id="{01CB6E4B-186D-784C-BEB4-11C2E14914FD}"/>
              </a:ext>
            </a:extLst>
          </p:cNvPr>
          <p:cNvPicPr>
            <a:picLocks noChangeAspect="1"/>
          </p:cNvPicPr>
          <p:nvPr/>
        </p:nvPicPr>
        <p:blipFill>
          <a:blip r:embed="rId3"/>
          <a:stretch>
            <a:fillRect/>
          </a:stretch>
        </p:blipFill>
        <p:spPr>
          <a:xfrm>
            <a:off x="5483591" y="1493419"/>
            <a:ext cx="6371035" cy="3871161"/>
          </a:xfrm>
          <a:prstGeom prst="rect">
            <a:avLst/>
          </a:prstGeom>
        </p:spPr>
      </p:pic>
      <p:sp>
        <p:nvSpPr>
          <p:cNvPr id="7" name="Rectangle 6">
            <a:extLst>
              <a:ext uri="{FF2B5EF4-FFF2-40B4-BE49-F238E27FC236}">
                <a16:creationId xmlns:a16="http://schemas.microsoft.com/office/drawing/2014/main" id="{5CB85DE2-6199-2C4D-9454-5C3C7F2698E1}"/>
              </a:ext>
            </a:extLst>
          </p:cNvPr>
          <p:cNvSpPr/>
          <p:nvPr/>
        </p:nvSpPr>
        <p:spPr>
          <a:xfrm>
            <a:off x="538477" y="1419677"/>
            <a:ext cx="4678007" cy="923330"/>
          </a:xfrm>
          <a:prstGeom prst="rect">
            <a:avLst/>
          </a:prstGeom>
        </p:spPr>
        <p:txBody>
          <a:bodyPr wrap="square">
            <a:spAutoFit/>
          </a:bodyPr>
          <a:lstStyle/>
          <a:p>
            <a:br>
              <a:rPr lang="en-US" cap="all">
                <a:solidFill>
                  <a:srgbClr val="000000"/>
                </a:solidFill>
                <a:latin typeface="Roboto Mono" pitchFamily="2" charset="0"/>
              </a:rPr>
            </a:br>
            <a:r>
              <a:rPr lang="en-US" cap="all">
                <a:solidFill>
                  <a:srgbClr val="000000"/>
                </a:solidFill>
                <a:latin typeface="Roboto Mono" pitchFamily="2" charset="0"/>
              </a:rPr>
              <a:t>MATERIAL DESIGN</a:t>
            </a:r>
            <a:br>
              <a:rPr lang="en-US">
                <a:solidFill>
                  <a:srgbClr val="000000"/>
                </a:solidFill>
              </a:rPr>
            </a:br>
            <a:endParaRPr lang="en-US">
              <a:solidFill>
                <a:srgbClr val="000000"/>
              </a:solidFill>
            </a:endParaRPr>
          </a:p>
        </p:txBody>
      </p:sp>
      <p:sp>
        <p:nvSpPr>
          <p:cNvPr id="8" name="Rectangle 7">
            <a:extLst>
              <a:ext uri="{FF2B5EF4-FFF2-40B4-BE49-F238E27FC236}">
                <a16:creationId xmlns:a16="http://schemas.microsoft.com/office/drawing/2014/main" id="{709F74DB-0746-0243-A1C7-E9BCF300E5F1}"/>
              </a:ext>
            </a:extLst>
          </p:cNvPr>
          <p:cNvSpPr/>
          <p:nvPr/>
        </p:nvSpPr>
        <p:spPr bwMode="auto">
          <a:xfrm>
            <a:off x="0" y="0"/>
            <a:ext cx="12192000" cy="6858000"/>
          </a:xfrm>
          <a:prstGeom prst="rect">
            <a:avLst/>
          </a:prstGeom>
          <a:solidFill>
            <a:schemeClr val="accent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a:gradFill>
                  <a:gsLst>
                    <a:gs pos="0">
                      <a:srgbClr val="FFFFFF"/>
                    </a:gs>
                    <a:gs pos="100000">
                      <a:srgbClr val="FFFFFF"/>
                    </a:gs>
                  </a:gsLst>
                  <a:lin ang="5400000" scaled="0"/>
                </a:gradFill>
                <a:latin typeface="Cascadia Code" panose="020B0609020000020004" pitchFamily="49" charset="0"/>
                <a:ea typeface="Segoe UI" pitchFamily="34" charset="0"/>
                <a:cs typeface="Cascadia Code" panose="020B0609020000020004" pitchFamily="49" charset="0"/>
              </a:rPr>
              <a:t>&lt;Entry Visual=“Fluent” /&gt;</a:t>
            </a:r>
          </a:p>
        </p:txBody>
      </p:sp>
    </p:spTree>
    <p:extLst>
      <p:ext uri="{BB962C8B-B14F-4D97-AF65-F5344CB8AC3E}">
        <p14:creationId xmlns:p14="http://schemas.microsoft.com/office/powerpoint/2010/main" val="157613225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raphical user interface, text, application&#10;&#10;Description automatically generated">
            <a:extLst>
              <a:ext uri="{FF2B5EF4-FFF2-40B4-BE49-F238E27FC236}">
                <a16:creationId xmlns:a16="http://schemas.microsoft.com/office/drawing/2014/main" id="{E5C39EC0-EC74-164E-9D19-D4038C53D7AB}"/>
              </a:ext>
            </a:extLst>
          </p:cNvPr>
          <p:cNvPicPr>
            <a:picLocks noChangeAspect="1"/>
          </p:cNvPicPr>
          <p:nvPr/>
        </p:nvPicPr>
        <p:blipFill>
          <a:blip r:embed="rId3"/>
          <a:stretch>
            <a:fillRect/>
          </a:stretch>
        </p:blipFill>
        <p:spPr>
          <a:xfrm>
            <a:off x="2503551" y="1291094"/>
            <a:ext cx="7184898" cy="5152516"/>
          </a:xfrm>
          <a:prstGeom prst="rect">
            <a:avLst/>
          </a:prstGeom>
        </p:spPr>
      </p:pic>
      <p:sp>
        <p:nvSpPr>
          <p:cNvPr id="5" name="Title 4"/>
          <p:cNvSpPr>
            <a:spLocks noGrp="1"/>
          </p:cNvSpPr>
          <p:nvPr>
            <p:ph type="title"/>
          </p:nvPr>
        </p:nvSpPr>
        <p:spPr>
          <a:xfrm>
            <a:off x="269241" y="289957"/>
            <a:ext cx="11655840" cy="899537"/>
          </a:xfrm>
        </p:spPr>
        <p:txBody>
          <a:bodyPr/>
          <a:lstStyle/>
          <a:p>
            <a:r>
              <a:rPr lang="en-US"/>
              <a:t>Platform Features</a:t>
            </a:r>
          </a:p>
        </p:txBody>
      </p:sp>
      <p:sp>
        <p:nvSpPr>
          <p:cNvPr id="34" name="Text Placeholder 2">
            <a:extLst>
              <a:ext uri="{FF2B5EF4-FFF2-40B4-BE49-F238E27FC236}">
                <a16:creationId xmlns:a16="http://schemas.microsoft.com/office/drawing/2014/main" id="{0DF73787-DAEB-4989-A4D0-B6DDE26BA2F0}"/>
              </a:ext>
            </a:extLst>
          </p:cNvPr>
          <p:cNvSpPr txBox="1">
            <a:spLocks/>
          </p:cNvSpPr>
          <p:nvPr/>
        </p:nvSpPr>
        <p:spPr>
          <a:xfrm>
            <a:off x="269239" y="1204195"/>
            <a:ext cx="11653523" cy="5239416"/>
          </a:xfrm>
          <a:prstGeom prst="rect">
            <a:avLst/>
          </a:prstGeom>
          <a:solidFill>
            <a:schemeClr val="bg1"/>
          </a:solidFill>
        </p:spPr>
        <p:txBody>
          <a:bodyPr vert="horz" wrap="square" lIns="179285" tIns="143428" rIns="179285" bIns="143428" numCol="2" rtlCol="0">
            <a:normAutofit fontScale="92500" lnSpcReduction="20000"/>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solidFill>
                  <a:schemeClr val="tx1"/>
                </a:solidFill>
              </a:rPr>
              <a:t>AppThemes (Dark Mode)</a:t>
            </a:r>
          </a:p>
          <a:p>
            <a:r>
              <a:rPr lang="en-US" sz="2000">
                <a:solidFill>
                  <a:schemeClr val="tx1"/>
                </a:solidFill>
              </a:rPr>
              <a:t>Accessibility</a:t>
            </a:r>
          </a:p>
          <a:p>
            <a:r>
              <a:rPr lang="en-US" sz="2000">
                <a:solidFill>
                  <a:schemeClr val="tx1"/>
                </a:solidFill>
              </a:rPr>
              <a:t>Adaptive Triggers</a:t>
            </a:r>
          </a:p>
          <a:p>
            <a:r>
              <a:rPr lang="en-US" sz="2000">
                <a:solidFill>
                  <a:schemeClr val="tx1"/>
                </a:solidFill>
              </a:rPr>
              <a:t>Brushes – Solid &amp; Gradient</a:t>
            </a:r>
          </a:p>
          <a:p>
            <a:r>
              <a:rPr lang="en-US" sz="2000">
                <a:solidFill>
                  <a:schemeClr val="tx1"/>
                </a:solidFill>
              </a:rPr>
              <a:t>Clipping</a:t>
            </a:r>
          </a:p>
          <a:p>
            <a:r>
              <a:rPr lang="en-US" sz="2000">
                <a:solidFill>
                  <a:schemeClr val="tx1"/>
                </a:solidFill>
              </a:rPr>
              <a:t>Cross-platform Lifecycle</a:t>
            </a:r>
          </a:p>
          <a:p>
            <a:r>
              <a:rPr lang="en-US" sz="2000">
                <a:solidFill>
                  <a:schemeClr val="tx1"/>
                </a:solidFill>
              </a:rPr>
              <a:t>CSS &amp; Styles</a:t>
            </a:r>
          </a:p>
          <a:p>
            <a:r>
              <a:rPr lang="en-US" sz="2000">
                <a:solidFill>
                  <a:schemeClr val="tx1"/>
                </a:solidFill>
              </a:rPr>
              <a:t>Databinding (Compiled, Multi, Relative)</a:t>
            </a:r>
          </a:p>
          <a:p>
            <a:r>
              <a:rPr lang="en-US" sz="2000">
                <a:solidFill>
                  <a:schemeClr val="tx1"/>
                </a:solidFill>
              </a:rPr>
              <a:t>Dual Screen Support</a:t>
            </a:r>
          </a:p>
          <a:p>
            <a:r>
              <a:rPr lang="en-US" sz="2000">
                <a:solidFill>
                  <a:schemeClr val="tx1"/>
                </a:solidFill>
              </a:rPr>
              <a:t>Essentials (Sensors, Permissions, Sharing, etc.)</a:t>
            </a:r>
          </a:p>
          <a:p>
            <a:r>
              <a:rPr lang="en-US" sz="2000" err="1">
                <a:solidFill>
                  <a:schemeClr val="tx1"/>
                </a:solidFill>
              </a:rPr>
              <a:t>FontImageSource</a:t>
            </a:r>
            <a:endParaRPr lang="en-US" sz="2000">
              <a:solidFill>
                <a:schemeClr val="tx1"/>
              </a:solidFill>
            </a:endParaRPr>
          </a:p>
          <a:p>
            <a:r>
              <a:rPr lang="en-US" sz="2000">
                <a:solidFill>
                  <a:schemeClr val="tx1"/>
                </a:solidFill>
              </a:rPr>
              <a:t>Gestures</a:t>
            </a:r>
          </a:p>
          <a:p>
            <a:r>
              <a:rPr lang="en-US" sz="2000" err="1">
                <a:solidFill>
                  <a:schemeClr val="tx1"/>
                </a:solidFill>
              </a:rPr>
              <a:t>MessagingCenter</a:t>
            </a:r>
            <a:endParaRPr lang="en-US" sz="2000">
              <a:solidFill>
                <a:schemeClr val="tx1"/>
              </a:solidFill>
            </a:endParaRPr>
          </a:p>
          <a:p>
            <a:r>
              <a:rPr lang="en-US" sz="2000">
                <a:solidFill>
                  <a:schemeClr val="tx1"/>
                </a:solidFill>
              </a:rPr>
              <a:t>Microsoft.Extensions.* </a:t>
            </a:r>
          </a:p>
          <a:p>
            <a:r>
              <a:rPr lang="en-US" sz="2000">
                <a:solidFill>
                  <a:schemeClr val="tx1"/>
                </a:solidFill>
              </a:rPr>
              <a:t>Multi-Window</a:t>
            </a:r>
          </a:p>
          <a:p>
            <a:r>
              <a:rPr lang="en-US" sz="2000">
                <a:solidFill>
                  <a:schemeClr val="tx1"/>
                </a:solidFill>
              </a:rPr>
              <a:t>Navigation – URI based</a:t>
            </a:r>
          </a:p>
          <a:p>
            <a:r>
              <a:rPr lang="en-US" sz="2000">
                <a:solidFill>
                  <a:schemeClr val="tx1"/>
                </a:solidFill>
              </a:rPr>
              <a:t>Right-to-Left</a:t>
            </a:r>
          </a:p>
          <a:p>
            <a:r>
              <a:rPr lang="en-US" sz="2000">
                <a:solidFill>
                  <a:schemeClr val="tx1"/>
                </a:solidFill>
              </a:rPr>
              <a:t>Visual State Manager</a:t>
            </a:r>
          </a:p>
          <a:p>
            <a:r>
              <a:rPr lang="en-US" sz="2000">
                <a:solidFill>
                  <a:schemeClr val="tx1"/>
                </a:solidFill>
              </a:rPr>
              <a:t>XAML</a:t>
            </a:r>
          </a:p>
        </p:txBody>
      </p:sp>
    </p:spTree>
    <p:extLst>
      <p:ext uri="{BB962C8B-B14F-4D97-AF65-F5344CB8AC3E}">
        <p14:creationId xmlns:p14="http://schemas.microsoft.com/office/powerpoint/2010/main" val="67162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extLst>
              <a:ext uri="{28A0092B-C50C-407E-A947-70E740481C1C}">
                <a14:useLocalDpi xmlns:a14="http://schemas.microsoft.com/office/drawing/2010/main"/>
              </a:ext>
            </a:extLst>
          </a:blip>
          <a:srcRect r="68437"/>
          <a:stretch/>
        </p:blipFill>
        <p:spPr>
          <a:xfrm>
            <a:off x="898198" y="1668618"/>
            <a:ext cx="3150349" cy="1618279"/>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a:ext>
            </a:extLst>
          </a:blip>
          <a:srcRect l="65454"/>
          <a:stretch/>
        </p:blipFill>
        <p:spPr>
          <a:xfrm>
            <a:off x="7873663" y="2986538"/>
            <a:ext cx="3531806" cy="1657614"/>
          </a:xfrm>
          <a:prstGeom prst="rect">
            <a:avLst/>
          </a:prstGeom>
        </p:spPr>
      </p:pic>
      <p:pic>
        <p:nvPicPr>
          <p:cNvPr id="1026" name="Picture 2" descr="Image result for uxdivers">
            <a:extLst>
              <a:ext uri="{FF2B5EF4-FFF2-40B4-BE49-F238E27FC236}">
                <a16:creationId xmlns:a16="http://schemas.microsoft.com/office/drawing/2014/main" id="{B0E24939-BA82-486C-9A4A-741A7B8B2B89}"/>
              </a:ext>
            </a:extLst>
          </p:cNvPr>
          <p:cNvPicPr>
            <a:picLocks noChangeAspect="1" noChangeArrowheads="1"/>
          </p:cNvPicPr>
          <p:nvPr/>
        </p:nvPicPr>
        <p:blipFill>
          <a:blip r:embed="rId5">
            <a:alphaModFix amt="80000"/>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572831" y="3429000"/>
            <a:ext cx="3046340" cy="77269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2226B6C4-5CB3-4E7E-BAED-534664C0667F}"/>
              </a:ext>
            </a:extLst>
          </p:cNvPr>
          <p:cNvPicPr>
            <a:picLocks noChangeAspect="1" noChangeArrowheads="1"/>
          </p:cNvPicPr>
          <p:nvPr/>
        </p:nvPicPr>
        <p:blipFill>
          <a:blip r:embed="rId7">
            <a:alphaModFix amt="88000"/>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410025" y="3539969"/>
            <a:ext cx="3638522" cy="5507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urora controls xamarin">
            <a:extLst>
              <a:ext uri="{FF2B5EF4-FFF2-40B4-BE49-F238E27FC236}">
                <a16:creationId xmlns:a16="http://schemas.microsoft.com/office/drawing/2014/main" id="{1DDB54A8-332D-477C-BB08-961AB4DB2CB2}"/>
              </a:ext>
            </a:extLst>
          </p:cNvPr>
          <p:cNvPicPr>
            <a:picLocks noChangeAspect="1" noChangeArrowheads="1"/>
          </p:cNvPicPr>
          <p:nvPr/>
        </p:nvPicPr>
        <p:blipFill>
          <a:blip r:embed="rId9">
            <a:alphaModFix amt="75000"/>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158186" y="4494624"/>
            <a:ext cx="1322525" cy="121275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DEB89C21-587B-4C26-836C-F03ACE6EE827}"/>
              </a:ext>
            </a:extLst>
          </p:cNvPr>
          <p:cNvPicPr>
            <a:picLocks noChangeAspect="1"/>
          </p:cNvPicPr>
          <p:nvPr/>
        </p:nvPicPr>
        <p:blipFill rotWithShape="1">
          <a:blip r:embed="rId3">
            <a:extLst>
              <a:ext uri="{28A0092B-C50C-407E-A947-70E740481C1C}">
                <a14:useLocalDpi xmlns:a14="http://schemas.microsoft.com/office/drawing/2010/main"/>
              </a:ext>
            </a:extLst>
          </a:blip>
          <a:srcRect l="33866" r="34570"/>
          <a:stretch/>
        </p:blipFill>
        <p:spPr>
          <a:xfrm>
            <a:off x="4505786" y="1631408"/>
            <a:ext cx="3180430" cy="1633732"/>
          </a:xfrm>
          <a:prstGeom prst="rect">
            <a:avLst/>
          </a:prstGeom>
        </p:spPr>
      </p:pic>
      <p:pic>
        <p:nvPicPr>
          <p:cNvPr id="23" name="Picture 22">
            <a:extLst>
              <a:ext uri="{FF2B5EF4-FFF2-40B4-BE49-F238E27FC236}">
                <a16:creationId xmlns:a16="http://schemas.microsoft.com/office/drawing/2014/main" id="{5D1E31F9-281C-4D45-B6E0-A4B9332D181E}"/>
              </a:ext>
            </a:extLst>
          </p:cNvPr>
          <p:cNvPicPr>
            <a:picLocks noChangeAspect="1"/>
          </p:cNvPicPr>
          <p:nvPr/>
        </p:nvPicPr>
        <p:blipFill rotWithShape="1">
          <a:blip r:embed="rId3">
            <a:extLst>
              <a:ext uri="{28A0092B-C50C-407E-A947-70E740481C1C}">
                <a14:useLocalDpi xmlns:a14="http://schemas.microsoft.com/office/drawing/2010/main"/>
              </a:ext>
            </a:extLst>
          </a:blip>
          <a:srcRect l="67049"/>
          <a:stretch/>
        </p:blipFill>
        <p:spPr>
          <a:xfrm>
            <a:off x="8300510" y="1730352"/>
            <a:ext cx="3037878" cy="1494810"/>
          </a:xfrm>
          <a:prstGeom prst="rect">
            <a:avLst/>
          </a:prstGeom>
        </p:spPr>
      </p:pic>
      <p:pic>
        <p:nvPicPr>
          <p:cNvPr id="24" name="Picture 23">
            <a:extLst>
              <a:ext uri="{FF2B5EF4-FFF2-40B4-BE49-F238E27FC236}">
                <a16:creationId xmlns:a16="http://schemas.microsoft.com/office/drawing/2014/main" id="{815F3406-4139-48D8-9C20-093C68B333CE}"/>
              </a:ext>
            </a:extLst>
          </p:cNvPr>
          <p:cNvPicPr>
            <a:picLocks noChangeAspect="1"/>
          </p:cNvPicPr>
          <p:nvPr/>
        </p:nvPicPr>
        <p:blipFill rotWithShape="1">
          <a:blip r:embed="rId4">
            <a:extLst>
              <a:ext uri="{28A0092B-C50C-407E-A947-70E740481C1C}">
                <a14:useLocalDpi xmlns:a14="http://schemas.microsoft.com/office/drawing/2010/main"/>
              </a:ext>
            </a:extLst>
          </a:blip>
          <a:srcRect l="31867" r="34125"/>
          <a:stretch/>
        </p:blipFill>
        <p:spPr>
          <a:xfrm>
            <a:off x="4221491" y="4459717"/>
            <a:ext cx="3749018" cy="1787367"/>
          </a:xfrm>
          <a:prstGeom prst="rect">
            <a:avLst/>
          </a:prstGeom>
        </p:spPr>
      </p:pic>
      <p:pic>
        <p:nvPicPr>
          <p:cNvPr id="5" name="Picture 4" descr="A close up of a logo&#10;&#10;Description automatically generated">
            <a:extLst>
              <a:ext uri="{FF2B5EF4-FFF2-40B4-BE49-F238E27FC236}">
                <a16:creationId xmlns:a16="http://schemas.microsoft.com/office/drawing/2014/main" id="{CCF5576C-62B1-481D-AC03-DF6EF4EAADCA}"/>
              </a:ext>
            </a:extLst>
          </p:cNvPr>
          <p:cNvPicPr>
            <a:picLocks noChangeAspect="1"/>
          </p:cNvPicPr>
          <p:nvPr/>
        </p:nvPicPr>
        <p:blipFill>
          <a:blip r:embed="rId11">
            <a:alphaModFix amt="67000"/>
            <a:extLst>
              <a:ext uri="{28A0092B-C50C-407E-A947-70E740481C1C}">
                <a14:useLocalDpi xmlns:a14="http://schemas.microsoft.com/office/drawing/2010/main" val="0"/>
              </a:ext>
            </a:extLst>
          </a:blip>
          <a:stretch>
            <a:fillRect/>
          </a:stretch>
        </p:blipFill>
        <p:spPr>
          <a:xfrm>
            <a:off x="1020971" y="4717110"/>
            <a:ext cx="2904803" cy="1272580"/>
          </a:xfrm>
          <a:prstGeom prst="rect">
            <a:avLst/>
          </a:prstGeom>
        </p:spPr>
      </p:pic>
      <p:sp>
        <p:nvSpPr>
          <p:cNvPr id="14" name="Title 1">
            <a:extLst>
              <a:ext uri="{FF2B5EF4-FFF2-40B4-BE49-F238E27FC236}">
                <a16:creationId xmlns:a16="http://schemas.microsoft.com/office/drawing/2014/main" id="{20D81FB5-EBA3-4BA3-8A79-46D12CAA9DB1}"/>
              </a:ext>
            </a:extLst>
          </p:cNvPr>
          <p:cNvSpPr txBox="1">
            <a:spLocks/>
          </p:cNvSpPr>
          <p:nvPr/>
        </p:nvSpPr>
        <p:spPr>
          <a:xfrm>
            <a:off x="270066" y="289957"/>
            <a:ext cx="11654187" cy="899537"/>
          </a:xfrm>
          <a:prstGeom prst="rect">
            <a:avLst/>
          </a:prstGeom>
        </p:spPr>
        <p:txBody>
          <a:bodyPr anchor="t"/>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pPr defTabSz="914281"/>
            <a:r>
              <a:rPr lang="en-US" sz="4700">
                <a:solidFill>
                  <a:srgbClr val="FFFFFF"/>
                </a:solidFill>
                <a:latin typeface="Segoe UI"/>
                <a:cs typeface="Segoe UI"/>
              </a:rPr>
              <a:t>Component Vendors</a:t>
            </a:r>
          </a:p>
        </p:txBody>
      </p:sp>
    </p:spTree>
    <p:extLst>
      <p:ext uri="{BB962C8B-B14F-4D97-AF65-F5344CB8AC3E}">
        <p14:creationId xmlns:p14="http://schemas.microsoft.com/office/powerpoint/2010/main" val="184414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1028"/>
                                        </p:tgtEl>
                                        <p:attrNameLst>
                                          <p:attrName>style.visibility</p:attrName>
                                        </p:attrNameLst>
                                      </p:cBhvr>
                                      <p:to>
                                        <p:strVal val="visible"/>
                                      </p:to>
                                    </p:set>
                                    <p:animEffect transition="in" filter="fade">
                                      <p:cBhvr>
                                        <p:cTn id="19" dur="500"/>
                                        <p:tgtEl>
                                          <p:spTgt spid="1028"/>
                                        </p:tgtEl>
                                      </p:cBhvr>
                                    </p:animEffect>
                                  </p:childTnLst>
                                </p:cTn>
                              </p:par>
                            </p:childTnLst>
                          </p:cTn>
                        </p:par>
                        <p:par>
                          <p:cTn id="20" fill="hold">
                            <p:stCondLst>
                              <p:cond delay="2500"/>
                            </p:stCondLst>
                            <p:childTnLst>
                              <p:par>
                                <p:cTn id="21" presetID="10" presetClass="entr" presetSubtype="0" fill="hold" nodeType="afterEffect">
                                  <p:stCondLst>
                                    <p:cond delay="0"/>
                                  </p:stCondLst>
                                  <p:childTnLst>
                                    <p:set>
                                      <p:cBhvr>
                                        <p:cTn id="22" dur="1" fill="hold">
                                          <p:stCondLst>
                                            <p:cond delay="0"/>
                                          </p:stCondLst>
                                        </p:cTn>
                                        <p:tgtEl>
                                          <p:spTgt spid="1026"/>
                                        </p:tgtEl>
                                        <p:attrNameLst>
                                          <p:attrName>style.visibility</p:attrName>
                                        </p:attrNameLst>
                                      </p:cBhvr>
                                      <p:to>
                                        <p:strVal val="visible"/>
                                      </p:to>
                                    </p:set>
                                    <p:animEffect transition="in" filter="fade">
                                      <p:cBhvr>
                                        <p:cTn id="23" dur="500"/>
                                        <p:tgtEl>
                                          <p:spTgt spid="1026"/>
                                        </p:tgtEl>
                                      </p:cBhvr>
                                    </p:animEffect>
                                  </p:childTnLst>
                                </p:cTn>
                              </p:par>
                            </p:childTnLst>
                          </p:cTn>
                        </p:par>
                        <p:par>
                          <p:cTn id="24" fill="hold">
                            <p:stCondLst>
                              <p:cond delay="3500"/>
                            </p:stCondLst>
                            <p:childTnLst>
                              <p:par>
                                <p:cTn id="25" presetID="10" presetClass="entr" presetSubtype="0"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4000"/>
                            </p:stCondLst>
                            <p:childTnLst>
                              <p:par>
                                <p:cTn id="29" presetID="10" presetClass="entr" presetSubtype="0" fill="hold" nodeType="after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par>
                          <p:cTn id="32" fill="hold">
                            <p:stCondLst>
                              <p:cond delay="4500"/>
                            </p:stCondLst>
                            <p:childTnLst>
                              <p:par>
                                <p:cTn id="33" presetID="10" presetClass="entr" presetSubtype="0"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childTnLst>
                          </p:cTn>
                        </p:par>
                        <p:par>
                          <p:cTn id="36" fill="hold">
                            <p:stCondLst>
                              <p:cond delay="5000"/>
                            </p:stCondLst>
                            <p:childTnLst>
                              <p:par>
                                <p:cTn id="37" presetID="10" presetClass="entr" presetSubtype="0" fill="hold" nodeType="after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69EADC2-87F0-4EFE-A0C9-8E221E28858B}"/>
              </a:ext>
            </a:extLst>
          </p:cNvPr>
          <p:cNvSpPr>
            <a:spLocks noGrp="1"/>
          </p:cNvSpPr>
          <p:nvPr>
            <p:ph type="title"/>
          </p:nvPr>
        </p:nvSpPr>
        <p:spPr/>
        <p:txBody>
          <a:bodyPr/>
          <a:lstStyle/>
          <a:p>
            <a:r>
              <a:rPr lang="en-US"/>
              <a:t>Developer Experience</a:t>
            </a:r>
          </a:p>
        </p:txBody>
      </p:sp>
      <p:pic>
        <p:nvPicPr>
          <p:cNvPr id="6" name="Graphic 5">
            <a:extLst>
              <a:ext uri="{FF2B5EF4-FFF2-40B4-BE49-F238E27FC236}">
                <a16:creationId xmlns:a16="http://schemas.microsoft.com/office/drawing/2014/main" id="{E71CFA7A-A5A8-421B-9376-11E16120991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549411" y="4142802"/>
            <a:ext cx="2070100" cy="2209800"/>
          </a:xfrm>
          <a:prstGeom prst="rect">
            <a:avLst/>
          </a:prstGeom>
        </p:spPr>
      </p:pic>
    </p:spTree>
    <p:extLst>
      <p:ext uri="{BB962C8B-B14F-4D97-AF65-F5344CB8AC3E}">
        <p14:creationId xmlns:p14="http://schemas.microsoft.com/office/powerpoint/2010/main" val="3375255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32517F-B9BF-944D-82D0-BF4B393B049F}"/>
              </a:ext>
            </a:extLst>
          </p:cNvPr>
          <p:cNvSpPr>
            <a:spLocks noGrp="1"/>
          </p:cNvSpPr>
          <p:nvPr>
            <p:ph type="title"/>
          </p:nvPr>
        </p:nvSpPr>
        <p:spPr/>
        <p:txBody>
          <a:bodyPr/>
          <a:lstStyle/>
          <a:p>
            <a:r>
              <a:rPr lang="en-US"/>
              <a:t>Demo</a:t>
            </a:r>
          </a:p>
        </p:txBody>
      </p:sp>
      <p:sp>
        <p:nvSpPr>
          <p:cNvPr id="3" name="Text Placeholder 2">
            <a:extLst>
              <a:ext uri="{FF2B5EF4-FFF2-40B4-BE49-F238E27FC236}">
                <a16:creationId xmlns:a16="http://schemas.microsoft.com/office/drawing/2014/main" id="{AA4FD664-8B88-4B6F-95E2-3BEB42CB5BAC}"/>
              </a:ext>
            </a:extLst>
          </p:cNvPr>
          <p:cNvSpPr>
            <a:spLocks noGrp="1"/>
          </p:cNvSpPr>
          <p:nvPr>
            <p:ph type="body" idx="1"/>
          </p:nvPr>
        </p:nvSpPr>
        <p:spPr/>
        <p:txBody>
          <a:bodyPr/>
          <a:lstStyle/>
          <a:p>
            <a:r>
              <a:rPr lang="en-US"/>
              <a:t>Familiar tools, familiar environment</a:t>
            </a:r>
          </a:p>
        </p:txBody>
      </p:sp>
    </p:spTree>
    <p:extLst>
      <p:ext uri="{BB962C8B-B14F-4D97-AF65-F5344CB8AC3E}">
        <p14:creationId xmlns:p14="http://schemas.microsoft.com/office/powerpoint/2010/main" val="13743497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screenshot, indoor&#10;&#10;Description automatically generated">
            <a:extLst>
              <a:ext uri="{FF2B5EF4-FFF2-40B4-BE49-F238E27FC236}">
                <a16:creationId xmlns:a16="http://schemas.microsoft.com/office/drawing/2014/main" id="{C23F4840-919A-45D9-8D63-0D12CB88561A}"/>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6350"/>
            <a:ext cx="12192000" cy="6845300"/>
          </a:xfrm>
          <a:prstGeom prst="rect">
            <a:avLst/>
          </a:prstGeom>
        </p:spPr>
      </p:pic>
    </p:spTree>
    <p:extLst>
      <p:ext uri="{BB962C8B-B14F-4D97-AF65-F5344CB8AC3E}">
        <p14:creationId xmlns:p14="http://schemas.microsoft.com/office/powerpoint/2010/main" val="27637775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4DA2-A35F-9B46-B9D3-0BCFD9B6DE14}"/>
              </a:ext>
            </a:extLst>
          </p:cNvPr>
          <p:cNvSpPr>
            <a:spLocks noGrp="1"/>
          </p:cNvSpPr>
          <p:nvPr>
            <p:ph type="title"/>
          </p:nvPr>
        </p:nvSpPr>
        <p:spPr/>
        <p:txBody>
          <a:bodyPr/>
          <a:lstStyle/>
          <a:p>
            <a:r>
              <a:rPr lang="en-US"/>
              <a:t>Simplified Cross-Platform Development</a:t>
            </a:r>
          </a:p>
        </p:txBody>
      </p:sp>
      <p:pic>
        <p:nvPicPr>
          <p:cNvPr id="8" name="Picture 7" descr="A screenshot of a computer&#10;&#10;Description automatically generated">
            <a:extLst>
              <a:ext uri="{FF2B5EF4-FFF2-40B4-BE49-F238E27FC236}">
                <a16:creationId xmlns:a16="http://schemas.microsoft.com/office/drawing/2014/main" id="{CBF61141-2FD4-48C2-9388-519DE7698349}"/>
              </a:ext>
            </a:extLst>
          </p:cNvPr>
          <p:cNvPicPr>
            <a:picLocks noChangeAspect="1"/>
          </p:cNvPicPr>
          <p:nvPr/>
        </p:nvPicPr>
        <p:blipFill rotWithShape="1">
          <a:blip r:embed="rId2"/>
          <a:srcRect l="1745" t="1224" r="1420" b="1989"/>
          <a:stretch/>
        </p:blipFill>
        <p:spPr>
          <a:xfrm>
            <a:off x="230244" y="1618291"/>
            <a:ext cx="8815080" cy="6637623"/>
          </a:xfrm>
          <a:prstGeom prst="rect">
            <a:avLst/>
          </a:prstGeom>
        </p:spPr>
      </p:pic>
      <p:sp>
        <p:nvSpPr>
          <p:cNvPr id="9" name="TextBox 8">
            <a:extLst>
              <a:ext uri="{FF2B5EF4-FFF2-40B4-BE49-F238E27FC236}">
                <a16:creationId xmlns:a16="http://schemas.microsoft.com/office/drawing/2014/main" id="{F7C8D074-669C-4356-95F9-2FE7FA49394F}"/>
              </a:ext>
            </a:extLst>
          </p:cNvPr>
          <p:cNvSpPr txBox="1"/>
          <p:nvPr/>
        </p:nvSpPr>
        <p:spPr>
          <a:xfrm>
            <a:off x="9397485" y="2634386"/>
            <a:ext cx="2407701" cy="3139321"/>
          </a:xfrm>
          <a:prstGeom prst="rect">
            <a:avLst/>
          </a:prstGeom>
          <a:noFill/>
        </p:spPr>
        <p:txBody>
          <a:bodyPr wrap="square" rtlCol="0">
            <a:spAutoFit/>
          </a:bodyPr>
          <a:lstStyle/>
          <a:p>
            <a:r>
              <a:rPr lang="en-US">
                <a:latin typeface="Open Sans" panose="020B0606030504020204" pitchFamily="34" charset="0"/>
                <a:ea typeface="Open Sans" panose="020B0606030504020204" pitchFamily="34" charset="0"/>
                <a:cs typeface="Open Sans" panose="020B0606030504020204" pitchFamily="34" charset="0"/>
              </a:rPr>
              <a:t>Single place for:</a:t>
            </a:r>
          </a:p>
          <a:p>
            <a:pPr marL="285750" indent="-285750">
              <a:buFont typeface="Arial" panose="020B0604020202020204" pitchFamily="34" charset="0"/>
              <a:buChar char="•"/>
            </a:pPr>
            <a:r>
              <a:rPr lang="en-US">
                <a:latin typeface="Open Sans" panose="020B0606030504020204" pitchFamily="34" charset="0"/>
                <a:ea typeface="Open Sans" panose="020B0606030504020204" pitchFamily="34" charset="0"/>
                <a:cs typeface="Open Sans" panose="020B0606030504020204" pitchFamily="34" charset="0"/>
              </a:rPr>
              <a:t>Images/Assets</a:t>
            </a:r>
          </a:p>
          <a:p>
            <a:pPr marL="285750" indent="-285750">
              <a:buFont typeface="Arial" panose="020B0604020202020204" pitchFamily="34" charset="0"/>
              <a:buChar char="•"/>
            </a:pPr>
            <a:r>
              <a:rPr lang="en-US">
                <a:latin typeface="Open Sans" panose="020B0606030504020204" pitchFamily="34" charset="0"/>
                <a:ea typeface="Open Sans" panose="020B0606030504020204" pitchFamily="34" charset="0"/>
                <a:cs typeface="Open Sans" panose="020B0606030504020204" pitchFamily="34" charset="0"/>
              </a:rPr>
              <a:t>App icons</a:t>
            </a:r>
          </a:p>
          <a:p>
            <a:pPr marL="285750" indent="-285750">
              <a:buFont typeface="Arial" panose="020B0604020202020204" pitchFamily="34" charset="0"/>
              <a:buChar char="•"/>
            </a:pPr>
            <a:r>
              <a:rPr lang="en-US">
                <a:latin typeface="Open Sans" panose="020B0606030504020204" pitchFamily="34" charset="0"/>
                <a:ea typeface="Open Sans" panose="020B0606030504020204" pitchFamily="34" charset="0"/>
                <a:cs typeface="Open Sans" panose="020B0606030504020204" pitchFamily="34" charset="0"/>
              </a:rPr>
              <a:t>Fonts</a:t>
            </a:r>
          </a:p>
          <a:p>
            <a:pPr marL="285750" indent="-285750">
              <a:buFont typeface="Arial" panose="020B0604020202020204" pitchFamily="34" charset="0"/>
              <a:buChar char="•"/>
            </a:pPr>
            <a:r>
              <a:rPr lang="en-US">
                <a:latin typeface="Open Sans" panose="020B0606030504020204" pitchFamily="34" charset="0"/>
                <a:ea typeface="Open Sans" panose="020B0606030504020204" pitchFamily="34" charset="0"/>
                <a:cs typeface="Open Sans" panose="020B0606030504020204" pitchFamily="34" charset="0"/>
              </a:rPr>
              <a:t>Launch screens</a:t>
            </a:r>
          </a:p>
          <a:p>
            <a:pPr marL="285750" indent="-285750">
              <a:buFont typeface="Arial" panose="020B0604020202020204" pitchFamily="34" charset="0"/>
              <a:buChar char="•"/>
            </a:pPr>
            <a:r>
              <a:rPr lang="en-US">
                <a:latin typeface="Open Sans" panose="020B0606030504020204" pitchFamily="34" charset="0"/>
                <a:ea typeface="Open Sans" panose="020B0606030504020204" pitchFamily="34" charset="0"/>
                <a:cs typeface="Open Sans" panose="020B0606030504020204" pitchFamily="34" charset="0"/>
              </a:rPr>
              <a:t>Manifest</a:t>
            </a:r>
          </a:p>
          <a:p>
            <a:pPr marL="285750" indent="-285750">
              <a:buFont typeface="Arial" panose="020B0604020202020204" pitchFamily="34" charset="0"/>
              <a:buChar char="•"/>
            </a:pPr>
            <a:r>
              <a:rPr lang="en-US">
                <a:latin typeface="Open Sans" panose="020B0606030504020204" pitchFamily="34" charset="0"/>
                <a:ea typeface="Open Sans" panose="020B0606030504020204" pitchFamily="34" charset="0"/>
                <a:cs typeface="Open Sans" panose="020B0606030504020204" pitchFamily="34" charset="0"/>
              </a:rPr>
              <a:t>Startup/</a:t>
            </a:r>
            <a:r>
              <a:rPr lang="en-US" err="1">
                <a:latin typeface="Open Sans" panose="020B0606030504020204" pitchFamily="34" charset="0"/>
                <a:ea typeface="Open Sans" panose="020B0606030504020204" pitchFamily="34" charset="0"/>
                <a:cs typeface="Open Sans" panose="020B0606030504020204" pitchFamily="34" charset="0"/>
              </a:rPr>
              <a:t>App.cs</a:t>
            </a:r>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a:latin typeface="Open Sans" panose="020B0606030504020204" pitchFamily="34" charset="0"/>
              <a:ea typeface="Open Sans" panose="020B0606030504020204" pitchFamily="34" charset="0"/>
              <a:cs typeface="Open Sans" panose="020B0606030504020204" pitchFamily="34" charset="0"/>
            </a:endParaRPr>
          </a:p>
          <a:p>
            <a:r>
              <a:rPr lang="en-US">
                <a:latin typeface="Open Sans" panose="020B0606030504020204" pitchFamily="34" charset="0"/>
                <a:ea typeface="Open Sans" panose="020B0606030504020204" pitchFamily="34" charset="0"/>
                <a:cs typeface="Open Sans" panose="020B0606030504020204" pitchFamily="34" charset="0"/>
              </a:rPr>
              <a:t>…and more!</a:t>
            </a:r>
          </a:p>
          <a:p>
            <a:pPr marL="285750" indent="-285750">
              <a:buFont typeface="Arial" panose="020B0604020202020204" pitchFamily="34" charset="0"/>
              <a:buChar char="•"/>
            </a:pPr>
            <a:endParaRPr lang="en-US">
              <a:latin typeface="Open Sans" panose="020B0606030504020204" pitchFamily="34" charset="0"/>
              <a:ea typeface="Open Sans" panose="020B0606030504020204" pitchFamily="34" charset="0"/>
              <a:cs typeface="Open Sans" panose="020B0606030504020204" pitchFamily="34" charset="0"/>
            </a:endParaRPr>
          </a:p>
          <a:p>
            <a:pPr marL="285750" indent="-285750">
              <a:buFont typeface="Arial" panose="020B0604020202020204" pitchFamily="34" charset="0"/>
              <a:buChar char="•"/>
            </a:pPr>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1809019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a:extLst>
              <a:ext uri="{FF2B5EF4-FFF2-40B4-BE49-F238E27FC236}">
                <a16:creationId xmlns:a16="http://schemas.microsoft.com/office/drawing/2014/main" id="{A4E4E23C-2CE6-48E8-89D9-676798450B05}"/>
              </a:ext>
            </a:extLst>
          </p:cNvPr>
          <p:cNvGrpSpPr/>
          <p:nvPr/>
        </p:nvGrpSpPr>
        <p:grpSpPr>
          <a:xfrm>
            <a:off x="1688871" y="4881271"/>
            <a:ext cx="914400" cy="914400"/>
            <a:chOff x="2212166" y="5530079"/>
            <a:chExt cx="914400" cy="914400"/>
          </a:xfrm>
        </p:grpSpPr>
        <p:sp>
          <p:nvSpPr>
            <p:cNvPr id="39" name="TextBox 38">
              <a:extLst>
                <a:ext uri="{FF2B5EF4-FFF2-40B4-BE49-F238E27FC236}">
                  <a16:creationId xmlns:a16="http://schemas.microsoft.com/office/drawing/2014/main" id="{04C0611B-B529-4556-9323-9AE391A5EBC9}"/>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iOS</a:t>
              </a:r>
            </a:p>
          </p:txBody>
        </p:sp>
        <p:pic>
          <p:nvPicPr>
            <p:cNvPr id="40" name="Graphic 39" descr="Smart Phone with solid fill">
              <a:extLst>
                <a:ext uri="{FF2B5EF4-FFF2-40B4-BE49-F238E27FC236}">
                  <a16:creationId xmlns:a16="http://schemas.microsoft.com/office/drawing/2014/main" id="{27CA1AC3-560E-496A-A71E-E4F942462FF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6" name="Group 25">
            <a:extLst>
              <a:ext uri="{FF2B5EF4-FFF2-40B4-BE49-F238E27FC236}">
                <a16:creationId xmlns:a16="http://schemas.microsoft.com/office/drawing/2014/main" id="{1DA41D05-2916-484B-A8FA-C70BB05091A1}"/>
              </a:ext>
            </a:extLst>
          </p:cNvPr>
          <p:cNvGrpSpPr/>
          <p:nvPr/>
        </p:nvGrpSpPr>
        <p:grpSpPr>
          <a:xfrm>
            <a:off x="9661901" y="948873"/>
            <a:ext cx="914400" cy="914400"/>
            <a:chOff x="5187159" y="4792658"/>
            <a:chExt cx="914400" cy="914400"/>
          </a:xfrm>
        </p:grpSpPr>
        <p:pic>
          <p:nvPicPr>
            <p:cNvPr id="37" name="Picture 36">
              <a:extLst>
                <a:ext uri="{FF2B5EF4-FFF2-40B4-BE49-F238E27FC236}">
                  <a16:creationId xmlns:a16="http://schemas.microsoft.com/office/drawing/2014/main" id="{20259D35-E9A2-4869-BB2B-84308665CC49}"/>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38" name="Graphic 37" descr="Smart Phone outline">
              <a:extLst>
                <a:ext uri="{FF2B5EF4-FFF2-40B4-BE49-F238E27FC236}">
                  <a16:creationId xmlns:a16="http://schemas.microsoft.com/office/drawing/2014/main" id="{4165C4FA-6FE0-4287-BF99-DB0BCA4960B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27" name="Group 26">
            <a:extLst>
              <a:ext uri="{FF2B5EF4-FFF2-40B4-BE49-F238E27FC236}">
                <a16:creationId xmlns:a16="http://schemas.microsoft.com/office/drawing/2014/main" id="{A44BA9D2-6E91-40D7-ACB0-CFAA07EF8B55}"/>
              </a:ext>
            </a:extLst>
          </p:cNvPr>
          <p:cNvGrpSpPr/>
          <p:nvPr/>
        </p:nvGrpSpPr>
        <p:grpSpPr>
          <a:xfrm>
            <a:off x="9184416" y="4534944"/>
            <a:ext cx="1568347" cy="1568347"/>
            <a:chOff x="1880590" y="5243134"/>
            <a:chExt cx="914400" cy="914400"/>
          </a:xfrm>
        </p:grpSpPr>
        <p:sp>
          <p:nvSpPr>
            <p:cNvPr id="35" name="TextBox 34">
              <a:extLst>
                <a:ext uri="{FF2B5EF4-FFF2-40B4-BE49-F238E27FC236}">
                  <a16:creationId xmlns:a16="http://schemas.microsoft.com/office/drawing/2014/main" id="{2A7AC459-F744-4AA7-8AAF-E650CBEB102B}"/>
                </a:ext>
              </a:extLst>
            </p:cNvPr>
            <p:cNvSpPr txBox="1"/>
            <p:nvPr/>
          </p:nvSpPr>
          <p:spPr>
            <a:xfrm>
              <a:off x="2143092" y="5591892"/>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macOS</a:t>
              </a:r>
            </a:p>
          </p:txBody>
        </p:sp>
        <p:pic>
          <p:nvPicPr>
            <p:cNvPr id="36" name="Graphic 35" descr="Laptop with solid fill">
              <a:extLst>
                <a:ext uri="{FF2B5EF4-FFF2-40B4-BE49-F238E27FC236}">
                  <a16:creationId xmlns:a16="http://schemas.microsoft.com/office/drawing/2014/main" id="{2AD4D5D7-43E7-425B-AB6A-A0B9217AFAC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880590" y="5243134"/>
              <a:ext cx="914400" cy="914400"/>
            </a:xfrm>
            <a:prstGeom prst="rect">
              <a:avLst/>
            </a:prstGeom>
          </p:spPr>
        </p:pic>
      </p:grpSp>
      <p:grpSp>
        <p:nvGrpSpPr>
          <p:cNvPr id="28" name="Group 27">
            <a:extLst>
              <a:ext uri="{FF2B5EF4-FFF2-40B4-BE49-F238E27FC236}">
                <a16:creationId xmlns:a16="http://schemas.microsoft.com/office/drawing/2014/main" id="{52239AB5-8DB4-471B-91F2-FA0132468C8A}"/>
              </a:ext>
            </a:extLst>
          </p:cNvPr>
          <p:cNvGrpSpPr/>
          <p:nvPr/>
        </p:nvGrpSpPr>
        <p:grpSpPr>
          <a:xfrm>
            <a:off x="1894544" y="476962"/>
            <a:ext cx="1858133" cy="1858133"/>
            <a:chOff x="769916" y="4835245"/>
            <a:chExt cx="914400" cy="914400"/>
          </a:xfrm>
        </p:grpSpPr>
        <p:grpSp>
          <p:nvGrpSpPr>
            <p:cNvPr id="29" name="Group 42">
              <a:extLst>
                <a:ext uri="{FF2B5EF4-FFF2-40B4-BE49-F238E27FC236}">
                  <a16:creationId xmlns:a16="http://schemas.microsoft.com/office/drawing/2014/main" id="{2B72AB1B-A340-432C-B5A1-17F593E067BF}"/>
                </a:ext>
              </a:extLst>
            </p:cNvPr>
            <p:cNvGrpSpPr>
              <a:grpSpLocks noChangeAspect="1"/>
            </p:cNvGrpSpPr>
            <p:nvPr/>
          </p:nvGrpSpPr>
          <p:grpSpPr bwMode="auto">
            <a:xfrm>
              <a:off x="1135999" y="5160128"/>
              <a:ext cx="179625" cy="186208"/>
              <a:chOff x="3492" y="1769"/>
              <a:chExt cx="854" cy="864"/>
            </a:xfrm>
            <a:solidFill>
              <a:srgbClr val="FFFFFF"/>
            </a:solidFill>
          </p:grpSpPr>
          <p:sp>
            <p:nvSpPr>
              <p:cNvPr id="31" name="Freeform 43">
                <a:extLst>
                  <a:ext uri="{FF2B5EF4-FFF2-40B4-BE49-F238E27FC236}">
                    <a16:creationId xmlns:a16="http://schemas.microsoft.com/office/drawing/2014/main" id="{98A2A194-27BD-4215-BC03-DFB4DF579247}"/>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32" name="Freeform 44">
                <a:extLst>
                  <a:ext uri="{FF2B5EF4-FFF2-40B4-BE49-F238E27FC236}">
                    <a16:creationId xmlns:a16="http://schemas.microsoft.com/office/drawing/2014/main" id="{EDC73FC7-7100-4581-B053-D32F726E3153}"/>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33" name="Freeform 45">
                <a:extLst>
                  <a:ext uri="{FF2B5EF4-FFF2-40B4-BE49-F238E27FC236}">
                    <a16:creationId xmlns:a16="http://schemas.microsoft.com/office/drawing/2014/main" id="{A1B52E0D-2E2A-4FCB-99C6-6E0209CFE8EF}"/>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34" name="Freeform 46">
                <a:extLst>
                  <a:ext uri="{FF2B5EF4-FFF2-40B4-BE49-F238E27FC236}">
                    <a16:creationId xmlns:a16="http://schemas.microsoft.com/office/drawing/2014/main" id="{DFAAC259-66E9-4863-9F2F-E25DCC45C12D}"/>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30" name="Graphic 29" descr="Laptop outline">
              <a:extLst>
                <a:ext uri="{FF2B5EF4-FFF2-40B4-BE49-F238E27FC236}">
                  <a16:creationId xmlns:a16="http://schemas.microsoft.com/office/drawing/2014/main" id="{35CFD8A2-3D4E-4A16-BFAC-FF1F6734F18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pic>
        <p:nvPicPr>
          <p:cNvPr id="42" name="Graphic 41" descr="Woman with cane with solid fill">
            <a:extLst>
              <a:ext uri="{FF2B5EF4-FFF2-40B4-BE49-F238E27FC236}">
                <a16:creationId xmlns:a16="http://schemas.microsoft.com/office/drawing/2014/main" id="{7631B422-9867-471A-ADFD-CC1B57C8384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34623" y="2820467"/>
            <a:ext cx="1217066" cy="1217066"/>
          </a:xfrm>
          <a:prstGeom prst="rect">
            <a:avLst/>
          </a:prstGeom>
        </p:spPr>
      </p:pic>
      <p:pic>
        <p:nvPicPr>
          <p:cNvPr id="44" name="Graphic 43" descr="School girl with solid fill">
            <a:extLst>
              <a:ext uri="{FF2B5EF4-FFF2-40B4-BE49-F238E27FC236}">
                <a16:creationId xmlns:a16="http://schemas.microsoft.com/office/drawing/2014/main" id="{9F1E74F5-9067-4159-BC5A-ED75716CFF7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751689" y="3830133"/>
            <a:ext cx="1217066" cy="1217066"/>
          </a:xfrm>
          <a:prstGeom prst="rect">
            <a:avLst/>
          </a:prstGeom>
        </p:spPr>
      </p:pic>
      <p:pic>
        <p:nvPicPr>
          <p:cNvPr id="46" name="Graphic 45" descr="Woman with baby with solid fill">
            <a:extLst>
              <a:ext uri="{FF2B5EF4-FFF2-40B4-BE49-F238E27FC236}">
                <a16:creationId xmlns:a16="http://schemas.microsoft.com/office/drawing/2014/main" id="{DBF09C6E-E9E0-4A93-A065-52AE2512771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990765" y="3484094"/>
            <a:ext cx="1217066" cy="1217066"/>
          </a:xfrm>
          <a:prstGeom prst="rect">
            <a:avLst/>
          </a:prstGeom>
        </p:spPr>
      </p:pic>
      <p:pic>
        <p:nvPicPr>
          <p:cNvPr id="48" name="Graphic 47" descr="Child with balloon with solid fill">
            <a:extLst>
              <a:ext uri="{FF2B5EF4-FFF2-40B4-BE49-F238E27FC236}">
                <a16:creationId xmlns:a16="http://schemas.microsoft.com/office/drawing/2014/main" id="{CE1D9D94-7993-46D3-BCF2-0CDF7649F5D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10520" y="1911958"/>
            <a:ext cx="1217066" cy="1217066"/>
          </a:xfrm>
          <a:prstGeom prst="rect">
            <a:avLst/>
          </a:prstGeom>
        </p:spPr>
      </p:pic>
      <p:pic>
        <p:nvPicPr>
          <p:cNvPr id="50" name="Graphic 49" descr="Male profile with solid fill">
            <a:extLst>
              <a:ext uri="{FF2B5EF4-FFF2-40B4-BE49-F238E27FC236}">
                <a16:creationId xmlns:a16="http://schemas.microsoft.com/office/drawing/2014/main" id="{1DD2B8BE-EDB9-46A2-9490-1FFE99D5A4DD}"/>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4751509" y="2316693"/>
            <a:ext cx="1217066" cy="1217066"/>
          </a:xfrm>
          <a:prstGeom prst="rect">
            <a:avLst/>
          </a:prstGeom>
        </p:spPr>
      </p:pic>
      <p:pic>
        <p:nvPicPr>
          <p:cNvPr id="52" name="Graphic 51" descr="Person in wheelchair with solid fill">
            <a:extLst>
              <a:ext uri="{FF2B5EF4-FFF2-40B4-BE49-F238E27FC236}">
                <a16:creationId xmlns:a16="http://schemas.microsoft.com/office/drawing/2014/main" id="{CD7CEBFC-8B1C-4C1B-A7ED-D072241E01E2}"/>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5822592" y="3328493"/>
            <a:ext cx="1217066" cy="1217066"/>
          </a:xfrm>
          <a:prstGeom prst="rect">
            <a:avLst/>
          </a:prstGeom>
        </p:spPr>
      </p:pic>
      <p:pic>
        <p:nvPicPr>
          <p:cNvPr id="54" name="Graphic 53" descr="Family with two children with solid fill">
            <a:extLst>
              <a:ext uri="{FF2B5EF4-FFF2-40B4-BE49-F238E27FC236}">
                <a16:creationId xmlns:a16="http://schemas.microsoft.com/office/drawing/2014/main" id="{37A25870-3B58-4281-9D86-F21A076ECDD0}"/>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7218909" y="2022233"/>
            <a:ext cx="1472650" cy="1472650"/>
          </a:xfrm>
          <a:prstGeom prst="rect">
            <a:avLst/>
          </a:prstGeom>
        </p:spPr>
      </p:pic>
      <p:sp>
        <p:nvSpPr>
          <p:cNvPr id="57" name="Freeform: Shape 56">
            <a:extLst>
              <a:ext uri="{FF2B5EF4-FFF2-40B4-BE49-F238E27FC236}">
                <a16:creationId xmlns:a16="http://schemas.microsoft.com/office/drawing/2014/main" id="{DECA7856-CF83-494D-B3F6-24397FA8C12D}"/>
              </a:ext>
            </a:extLst>
          </p:cNvPr>
          <p:cNvSpPr/>
          <p:nvPr/>
        </p:nvSpPr>
        <p:spPr>
          <a:xfrm rot="16200000">
            <a:off x="5354430" y="2817821"/>
            <a:ext cx="1038146" cy="6427563"/>
          </a:xfrm>
          <a:custGeom>
            <a:avLst/>
            <a:gdLst>
              <a:gd name="connsiteX0" fmla="*/ 1241738 w 1241738"/>
              <a:gd name="connsiteY0" fmla="*/ 0 h 3176337"/>
              <a:gd name="connsiteX1" fmla="*/ 79 w 1241738"/>
              <a:gd name="connsiteY1" fmla="*/ 1540042 h 3176337"/>
              <a:gd name="connsiteX2" fmla="*/ 1193611 w 1241738"/>
              <a:gd name="connsiteY2" fmla="*/ 3176337 h 3176337"/>
            </a:gdLst>
            <a:ahLst/>
            <a:cxnLst>
              <a:cxn ang="0">
                <a:pos x="connsiteX0" y="connsiteY0"/>
              </a:cxn>
              <a:cxn ang="0">
                <a:pos x="connsiteX1" y="connsiteY1"/>
              </a:cxn>
              <a:cxn ang="0">
                <a:pos x="connsiteX2" y="connsiteY2"/>
              </a:cxn>
            </a:cxnLst>
            <a:rect l="l" t="t" r="r" b="b"/>
            <a:pathLst>
              <a:path w="1241738" h="3176337">
                <a:moveTo>
                  <a:pt x="1241738" y="0"/>
                </a:moveTo>
                <a:cubicBezTo>
                  <a:pt x="624919" y="505326"/>
                  <a:pt x="8100" y="1010653"/>
                  <a:pt x="79" y="1540042"/>
                </a:cubicBezTo>
                <a:cubicBezTo>
                  <a:pt x="-7942" y="2069431"/>
                  <a:pt x="592834" y="2622884"/>
                  <a:pt x="1193611" y="3176337"/>
                </a:cubicBezTo>
              </a:path>
            </a:pathLst>
          </a:cu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Shape 58">
            <a:extLst>
              <a:ext uri="{FF2B5EF4-FFF2-40B4-BE49-F238E27FC236}">
                <a16:creationId xmlns:a16="http://schemas.microsoft.com/office/drawing/2014/main" id="{E5D28BD5-9C03-4B7D-9279-7A180268379A}"/>
              </a:ext>
            </a:extLst>
          </p:cNvPr>
          <p:cNvSpPr/>
          <p:nvPr/>
        </p:nvSpPr>
        <p:spPr>
          <a:xfrm>
            <a:off x="513631" y="1863273"/>
            <a:ext cx="1241738" cy="2966674"/>
          </a:xfrm>
          <a:custGeom>
            <a:avLst/>
            <a:gdLst>
              <a:gd name="connsiteX0" fmla="*/ 1241738 w 1241738"/>
              <a:gd name="connsiteY0" fmla="*/ 0 h 3176337"/>
              <a:gd name="connsiteX1" fmla="*/ 79 w 1241738"/>
              <a:gd name="connsiteY1" fmla="*/ 1540042 h 3176337"/>
              <a:gd name="connsiteX2" fmla="*/ 1193611 w 1241738"/>
              <a:gd name="connsiteY2" fmla="*/ 3176337 h 3176337"/>
            </a:gdLst>
            <a:ahLst/>
            <a:cxnLst>
              <a:cxn ang="0">
                <a:pos x="connsiteX0" y="connsiteY0"/>
              </a:cxn>
              <a:cxn ang="0">
                <a:pos x="connsiteX1" y="connsiteY1"/>
              </a:cxn>
              <a:cxn ang="0">
                <a:pos x="connsiteX2" y="connsiteY2"/>
              </a:cxn>
            </a:cxnLst>
            <a:rect l="l" t="t" r="r" b="b"/>
            <a:pathLst>
              <a:path w="1241738" h="3176337">
                <a:moveTo>
                  <a:pt x="1241738" y="0"/>
                </a:moveTo>
                <a:cubicBezTo>
                  <a:pt x="624919" y="505326"/>
                  <a:pt x="8100" y="1010653"/>
                  <a:pt x="79" y="1540042"/>
                </a:cubicBezTo>
                <a:cubicBezTo>
                  <a:pt x="-7942" y="2069431"/>
                  <a:pt x="592834" y="2622884"/>
                  <a:pt x="1193611" y="3176337"/>
                </a:cubicBezTo>
              </a:path>
            </a:pathLst>
          </a:cu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33F3EBC8-288B-4CA9-B007-78C4911A858F}"/>
              </a:ext>
            </a:extLst>
          </p:cNvPr>
          <p:cNvSpPr/>
          <p:nvPr/>
        </p:nvSpPr>
        <p:spPr>
          <a:xfrm rot="10800000">
            <a:off x="10593070" y="1653609"/>
            <a:ext cx="1241738" cy="2984442"/>
          </a:xfrm>
          <a:custGeom>
            <a:avLst/>
            <a:gdLst>
              <a:gd name="connsiteX0" fmla="*/ 1241738 w 1241738"/>
              <a:gd name="connsiteY0" fmla="*/ 0 h 3176337"/>
              <a:gd name="connsiteX1" fmla="*/ 79 w 1241738"/>
              <a:gd name="connsiteY1" fmla="*/ 1540042 h 3176337"/>
              <a:gd name="connsiteX2" fmla="*/ 1193611 w 1241738"/>
              <a:gd name="connsiteY2" fmla="*/ 3176337 h 3176337"/>
            </a:gdLst>
            <a:ahLst/>
            <a:cxnLst>
              <a:cxn ang="0">
                <a:pos x="connsiteX0" y="connsiteY0"/>
              </a:cxn>
              <a:cxn ang="0">
                <a:pos x="connsiteX1" y="connsiteY1"/>
              </a:cxn>
              <a:cxn ang="0">
                <a:pos x="connsiteX2" y="connsiteY2"/>
              </a:cxn>
            </a:cxnLst>
            <a:rect l="l" t="t" r="r" b="b"/>
            <a:pathLst>
              <a:path w="1241738" h="3176337">
                <a:moveTo>
                  <a:pt x="1241738" y="0"/>
                </a:moveTo>
                <a:cubicBezTo>
                  <a:pt x="624919" y="505326"/>
                  <a:pt x="8100" y="1010653"/>
                  <a:pt x="79" y="1540042"/>
                </a:cubicBezTo>
                <a:cubicBezTo>
                  <a:pt x="-7942" y="2069431"/>
                  <a:pt x="592834" y="2622884"/>
                  <a:pt x="1193611" y="3176337"/>
                </a:cubicBezTo>
              </a:path>
            </a:pathLst>
          </a:cu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Freeform: Shape 65">
            <a:extLst>
              <a:ext uri="{FF2B5EF4-FFF2-40B4-BE49-F238E27FC236}">
                <a16:creationId xmlns:a16="http://schemas.microsoft.com/office/drawing/2014/main" id="{9D5BDDE7-113E-4CBD-A839-83B127A8A378}"/>
              </a:ext>
            </a:extLst>
          </p:cNvPr>
          <p:cNvSpPr/>
          <p:nvPr/>
        </p:nvSpPr>
        <p:spPr>
          <a:xfrm>
            <a:off x="3676851" y="220615"/>
            <a:ext cx="5967663" cy="790038"/>
          </a:xfrm>
          <a:custGeom>
            <a:avLst/>
            <a:gdLst>
              <a:gd name="connsiteX0" fmla="*/ 0 w 5967663"/>
              <a:gd name="connsiteY0" fmla="*/ 674534 h 790038"/>
              <a:gd name="connsiteX1" fmla="*/ 2550694 w 5967663"/>
              <a:gd name="connsiteY1" fmla="*/ 766 h 790038"/>
              <a:gd name="connsiteX2" fmla="*/ 5967663 w 5967663"/>
              <a:gd name="connsiteY2" fmla="*/ 790038 h 790038"/>
            </a:gdLst>
            <a:ahLst/>
            <a:cxnLst>
              <a:cxn ang="0">
                <a:pos x="connsiteX0" y="connsiteY0"/>
              </a:cxn>
              <a:cxn ang="0">
                <a:pos x="connsiteX1" y="connsiteY1"/>
              </a:cxn>
              <a:cxn ang="0">
                <a:pos x="connsiteX2" y="connsiteY2"/>
              </a:cxn>
            </a:cxnLst>
            <a:rect l="l" t="t" r="r" b="b"/>
            <a:pathLst>
              <a:path w="5967663" h="790038">
                <a:moveTo>
                  <a:pt x="0" y="674534"/>
                </a:moveTo>
                <a:cubicBezTo>
                  <a:pt x="778042" y="328024"/>
                  <a:pt x="1556084" y="-18485"/>
                  <a:pt x="2550694" y="766"/>
                </a:cubicBezTo>
                <a:cubicBezTo>
                  <a:pt x="3545305" y="20017"/>
                  <a:pt x="5831305" y="573470"/>
                  <a:pt x="5967663" y="790038"/>
                </a:cubicBezTo>
              </a:path>
            </a:pathLst>
          </a:custGeom>
          <a:noFill/>
          <a:ln w="381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phic 2" descr="Bank with solid fill">
            <a:extLst>
              <a:ext uri="{FF2B5EF4-FFF2-40B4-BE49-F238E27FC236}">
                <a16:creationId xmlns:a16="http://schemas.microsoft.com/office/drawing/2014/main" id="{577B8CC9-8C7F-4E7C-9EEC-FD77ADE88DF0}"/>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459055" y="1792055"/>
            <a:ext cx="3273891" cy="3273891"/>
          </a:xfrm>
          <a:prstGeom prst="rect">
            <a:avLst/>
          </a:prstGeom>
        </p:spPr>
      </p:pic>
    </p:spTree>
    <p:extLst>
      <p:ext uri="{BB962C8B-B14F-4D97-AF65-F5344CB8AC3E}">
        <p14:creationId xmlns:p14="http://schemas.microsoft.com/office/powerpoint/2010/main" val="223577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par>
                                <p:cTn id="10" presetID="10"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500"/>
                                        <p:tgtEl>
                                          <p:spTgt spid="42"/>
                                        </p:tgtEl>
                                      </p:cBhvr>
                                    </p:animEffect>
                                  </p:childTnLst>
                                </p:cTn>
                              </p:par>
                              <p:par>
                                <p:cTn id="13" presetID="10" presetClass="entr" presetSubtype="0" fill="hold" nodeType="withEffect">
                                  <p:stCondLst>
                                    <p:cond delay="250"/>
                                  </p:stCondLst>
                                  <p:childTnLst>
                                    <p:set>
                                      <p:cBhvr>
                                        <p:cTn id="14" dur="1" fill="hold">
                                          <p:stCondLst>
                                            <p:cond delay="0"/>
                                          </p:stCondLst>
                                        </p:cTn>
                                        <p:tgtEl>
                                          <p:spTgt spid="46"/>
                                        </p:tgtEl>
                                        <p:attrNameLst>
                                          <p:attrName>style.visibility</p:attrName>
                                        </p:attrNameLst>
                                      </p:cBhvr>
                                      <p:to>
                                        <p:strVal val="visible"/>
                                      </p:to>
                                    </p:set>
                                    <p:animEffect transition="in" filter="fade">
                                      <p:cBhvr>
                                        <p:cTn id="15" dur="500"/>
                                        <p:tgtEl>
                                          <p:spTgt spid="46"/>
                                        </p:tgtEl>
                                      </p:cBhvr>
                                    </p:animEffect>
                                  </p:childTnLst>
                                </p:cTn>
                              </p:par>
                              <p:par>
                                <p:cTn id="16" presetID="10" presetClass="entr" presetSubtype="0" fill="hold" nodeType="withEffect">
                                  <p:stCondLst>
                                    <p:cond delay="500"/>
                                  </p:stCondLst>
                                  <p:childTnLst>
                                    <p:set>
                                      <p:cBhvr>
                                        <p:cTn id="17" dur="1" fill="hold">
                                          <p:stCondLst>
                                            <p:cond delay="0"/>
                                          </p:stCondLst>
                                        </p:cTn>
                                        <p:tgtEl>
                                          <p:spTgt spid="54"/>
                                        </p:tgtEl>
                                        <p:attrNameLst>
                                          <p:attrName>style.visibility</p:attrName>
                                        </p:attrNameLst>
                                      </p:cBhvr>
                                      <p:to>
                                        <p:strVal val="visible"/>
                                      </p:to>
                                    </p:set>
                                    <p:animEffect transition="in" filter="fade">
                                      <p:cBhvr>
                                        <p:cTn id="18" dur="500"/>
                                        <p:tgtEl>
                                          <p:spTgt spid="54"/>
                                        </p:tgtEl>
                                      </p:cBhvr>
                                    </p:animEffect>
                                  </p:childTnLst>
                                </p:cTn>
                              </p:par>
                              <p:par>
                                <p:cTn id="19" presetID="10" presetClass="entr" presetSubtype="0" fill="hold" nodeType="withEffect">
                                  <p:stCondLst>
                                    <p:cond delay="75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1000"/>
                                  </p:stCondLst>
                                  <p:childTnLst>
                                    <p:set>
                                      <p:cBhvr>
                                        <p:cTn id="23" dur="1" fill="hold">
                                          <p:stCondLst>
                                            <p:cond delay="0"/>
                                          </p:stCondLst>
                                        </p:cTn>
                                        <p:tgtEl>
                                          <p:spTgt spid="48"/>
                                        </p:tgtEl>
                                        <p:attrNameLst>
                                          <p:attrName>style.visibility</p:attrName>
                                        </p:attrNameLst>
                                      </p:cBhvr>
                                      <p:to>
                                        <p:strVal val="visible"/>
                                      </p:to>
                                    </p:set>
                                    <p:animEffect transition="in" filter="fade">
                                      <p:cBhvr>
                                        <p:cTn id="24" dur="500"/>
                                        <p:tgtEl>
                                          <p:spTgt spid="48"/>
                                        </p:tgtEl>
                                      </p:cBhvr>
                                    </p:animEffect>
                                  </p:childTnLst>
                                </p:cTn>
                              </p:par>
                              <p:par>
                                <p:cTn id="25" presetID="10" presetClass="entr" presetSubtype="0" fill="hold" nodeType="withEffect">
                                  <p:stCondLst>
                                    <p:cond delay="125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500"/>
                                        <p:tgtEl>
                                          <p:spTgt spid="50"/>
                                        </p:tgtEl>
                                      </p:cBhvr>
                                    </p:animEffect>
                                  </p:childTnLst>
                                </p:cTn>
                              </p:par>
                              <p:par>
                                <p:cTn id="28" presetID="10" presetClass="entr" presetSubtype="0" fill="hold" nodeType="withEffect">
                                  <p:stCondLst>
                                    <p:cond delay="1500"/>
                                  </p:stCondLst>
                                  <p:childTnLst>
                                    <p:set>
                                      <p:cBhvr>
                                        <p:cTn id="29" dur="1" fill="hold">
                                          <p:stCondLst>
                                            <p:cond delay="0"/>
                                          </p:stCondLst>
                                        </p:cTn>
                                        <p:tgtEl>
                                          <p:spTgt spid="44"/>
                                        </p:tgtEl>
                                        <p:attrNameLst>
                                          <p:attrName>style.visibility</p:attrName>
                                        </p:attrNameLst>
                                      </p:cBhvr>
                                      <p:to>
                                        <p:strVal val="visible"/>
                                      </p:to>
                                    </p:set>
                                    <p:animEffect transition="in" filter="fade">
                                      <p:cBhvr>
                                        <p:cTn id="30" dur="500"/>
                                        <p:tgtEl>
                                          <p:spTgt spid="44"/>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par>
                                <p:cTn id="38" presetID="53" presetClass="entr" presetSubtype="16" fill="hold" nodeType="withEffect">
                                  <p:stCondLst>
                                    <p:cond delay="250"/>
                                  </p:stCondLst>
                                  <p:childTnLst>
                                    <p:set>
                                      <p:cBhvr>
                                        <p:cTn id="39" dur="1" fill="hold">
                                          <p:stCondLst>
                                            <p:cond delay="0"/>
                                          </p:stCondLst>
                                        </p:cTn>
                                        <p:tgtEl>
                                          <p:spTgt spid="26"/>
                                        </p:tgtEl>
                                        <p:attrNameLst>
                                          <p:attrName>style.visibility</p:attrName>
                                        </p:attrNameLst>
                                      </p:cBhvr>
                                      <p:to>
                                        <p:strVal val="visible"/>
                                      </p:to>
                                    </p:set>
                                    <p:anim calcmode="lin" valueType="num">
                                      <p:cBhvr>
                                        <p:cTn id="40" dur="500" fill="hold"/>
                                        <p:tgtEl>
                                          <p:spTgt spid="26"/>
                                        </p:tgtEl>
                                        <p:attrNameLst>
                                          <p:attrName>ppt_w</p:attrName>
                                        </p:attrNameLst>
                                      </p:cBhvr>
                                      <p:tavLst>
                                        <p:tav tm="0">
                                          <p:val>
                                            <p:fltVal val="0"/>
                                          </p:val>
                                        </p:tav>
                                        <p:tav tm="100000">
                                          <p:val>
                                            <p:strVal val="#ppt_w"/>
                                          </p:val>
                                        </p:tav>
                                      </p:tavLst>
                                    </p:anim>
                                    <p:anim calcmode="lin" valueType="num">
                                      <p:cBhvr>
                                        <p:cTn id="41" dur="500" fill="hold"/>
                                        <p:tgtEl>
                                          <p:spTgt spid="26"/>
                                        </p:tgtEl>
                                        <p:attrNameLst>
                                          <p:attrName>ppt_h</p:attrName>
                                        </p:attrNameLst>
                                      </p:cBhvr>
                                      <p:tavLst>
                                        <p:tav tm="0">
                                          <p:val>
                                            <p:fltVal val="0"/>
                                          </p:val>
                                        </p:tav>
                                        <p:tav tm="100000">
                                          <p:val>
                                            <p:strVal val="#ppt_h"/>
                                          </p:val>
                                        </p:tav>
                                      </p:tavLst>
                                    </p:anim>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fltVal val="0"/>
                                          </p:val>
                                        </p:tav>
                                        <p:tav tm="100000">
                                          <p:val>
                                            <p:strVal val="#ppt_w"/>
                                          </p:val>
                                        </p:tav>
                                      </p:tavLst>
                                    </p:anim>
                                    <p:anim calcmode="lin" valueType="num">
                                      <p:cBhvr>
                                        <p:cTn id="48" dur="500" fill="hold"/>
                                        <p:tgtEl>
                                          <p:spTgt spid="28"/>
                                        </p:tgtEl>
                                        <p:attrNameLst>
                                          <p:attrName>ppt_h</p:attrName>
                                        </p:attrNameLst>
                                      </p:cBhvr>
                                      <p:tavLst>
                                        <p:tav tm="0">
                                          <p:val>
                                            <p:fltVal val="0"/>
                                          </p:val>
                                        </p:tav>
                                        <p:tav tm="100000">
                                          <p:val>
                                            <p:strVal val="#ppt_h"/>
                                          </p:val>
                                        </p:tav>
                                      </p:tavLst>
                                    </p:anim>
                                    <p:animEffect transition="in" filter="fade">
                                      <p:cBhvr>
                                        <p:cTn id="49" dur="500"/>
                                        <p:tgtEl>
                                          <p:spTgt spid="28"/>
                                        </p:tgtEl>
                                      </p:cBhvr>
                                    </p:animEffect>
                                  </p:childTnLst>
                                </p:cTn>
                              </p:par>
                              <p:par>
                                <p:cTn id="50" presetID="53" presetClass="entr" presetSubtype="16" fill="hold" nodeType="withEffect">
                                  <p:stCondLst>
                                    <p:cond delay="250"/>
                                  </p:stCondLst>
                                  <p:childTnLst>
                                    <p:set>
                                      <p:cBhvr>
                                        <p:cTn id="51" dur="1" fill="hold">
                                          <p:stCondLst>
                                            <p:cond delay="0"/>
                                          </p:stCondLst>
                                        </p:cTn>
                                        <p:tgtEl>
                                          <p:spTgt spid="27"/>
                                        </p:tgtEl>
                                        <p:attrNameLst>
                                          <p:attrName>style.visibility</p:attrName>
                                        </p:attrNameLst>
                                      </p:cBhvr>
                                      <p:to>
                                        <p:strVal val="visible"/>
                                      </p:to>
                                    </p:set>
                                    <p:anim calcmode="lin" valueType="num">
                                      <p:cBhvr>
                                        <p:cTn id="52" dur="500" fill="hold"/>
                                        <p:tgtEl>
                                          <p:spTgt spid="27"/>
                                        </p:tgtEl>
                                        <p:attrNameLst>
                                          <p:attrName>ppt_w</p:attrName>
                                        </p:attrNameLst>
                                      </p:cBhvr>
                                      <p:tavLst>
                                        <p:tav tm="0">
                                          <p:val>
                                            <p:fltVal val="0"/>
                                          </p:val>
                                        </p:tav>
                                        <p:tav tm="100000">
                                          <p:val>
                                            <p:strVal val="#ppt_w"/>
                                          </p:val>
                                        </p:tav>
                                      </p:tavLst>
                                    </p:anim>
                                    <p:anim calcmode="lin" valueType="num">
                                      <p:cBhvr>
                                        <p:cTn id="53" dur="500" fill="hold"/>
                                        <p:tgtEl>
                                          <p:spTgt spid="27"/>
                                        </p:tgtEl>
                                        <p:attrNameLst>
                                          <p:attrName>ppt_h</p:attrName>
                                        </p:attrNameLst>
                                      </p:cBhvr>
                                      <p:tavLst>
                                        <p:tav tm="0">
                                          <p:val>
                                            <p:fltVal val="0"/>
                                          </p:val>
                                        </p:tav>
                                        <p:tav tm="100000">
                                          <p:val>
                                            <p:strVal val="#ppt_h"/>
                                          </p:val>
                                        </p:tav>
                                      </p:tavLst>
                                    </p:anim>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down)">
                                      <p:cBhvr>
                                        <p:cTn id="59" dur="500"/>
                                        <p:tgtEl>
                                          <p:spTgt spid="59"/>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wipe(down)">
                                      <p:cBhvr>
                                        <p:cTn id="62" dur="500"/>
                                        <p:tgtEl>
                                          <p:spTgt spid="57"/>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animEffect transition="in" filter="wipe(down)">
                                      <p:cBhvr>
                                        <p:cTn id="65" dur="500"/>
                                        <p:tgtEl>
                                          <p:spTgt spid="60"/>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wipe(down)">
                                      <p:cBhvr>
                                        <p:cTn id="6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9" grpId="0" animBg="1"/>
      <p:bldP spid="60" grpId="0" animBg="1"/>
      <p:bldP spid="6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0601" y="1830002"/>
            <a:ext cx="4774424" cy="246802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lstStyle/>
          <a:p>
            <a:r>
              <a:rPr lang="en-US"/>
              <a:t>Blazor hybrid desktop apps</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4473" y="3531420"/>
            <a:ext cx="464668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rPr>
              <a:t>.NET Multi-platform App 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4473" y="1943409"/>
            <a:ext cx="4646681" cy="706837"/>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7814" y="2650246"/>
            <a:ext cx="0" cy="881174"/>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16" y="1997839"/>
            <a:ext cx="6131884" cy="25545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in .NET 6</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1490" y="2760207"/>
            <a:ext cx="2948776" cy="584775"/>
          </a:xfrm>
          <a:prstGeom prst="rect">
            <a:avLst/>
          </a:prstGeom>
          <a:solidFill>
            <a:schemeClr val="accent3">
              <a:lumMod val="75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Can use native app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container &amp; controls</a:t>
            </a:r>
          </a:p>
        </p:txBody>
      </p:sp>
      <p:grpSp>
        <p:nvGrpSpPr>
          <p:cNvPr id="101" name="Group 100">
            <a:extLst>
              <a:ext uri="{FF2B5EF4-FFF2-40B4-BE49-F238E27FC236}">
                <a16:creationId xmlns:a16="http://schemas.microsoft.com/office/drawing/2014/main" id="{DC10BD96-D92F-4701-8074-6C365248ED4B}"/>
              </a:ext>
            </a:extLst>
          </p:cNvPr>
          <p:cNvGrpSpPr/>
          <p:nvPr/>
        </p:nvGrpSpPr>
        <p:grpSpPr>
          <a:xfrm>
            <a:off x="764473" y="4244154"/>
            <a:ext cx="2153357" cy="1514231"/>
            <a:chOff x="764473" y="4244154"/>
            <a:chExt cx="2153357" cy="1514231"/>
          </a:xfrm>
        </p:grpSpPr>
        <p:grpSp>
          <p:nvGrpSpPr>
            <p:cNvPr id="60" name="Group 59">
              <a:extLst>
                <a:ext uri="{FF2B5EF4-FFF2-40B4-BE49-F238E27FC236}">
                  <a16:creationId xmlns:a16="http://schemas.microsoft.com/office/drawing/2014/main" id="{A9497378-CACC-4A01-8401-89D2FAEB62A6}"/>
                </a:ext>
              </a:extLst>
            </p:cNvPr>
            <p:cNvGrpSpPr/>
            <p:nvPr/>
          </p:nvGrpSpPr>
          <p:grpSpPr>
            <a:xfrm>
              <a:off x="764473" y="4835245"/>
              <a:ext cx="2153357" cy="923140"/>
              <a:chOff x="769916" y="4835245"/>
              <a:chExt cx="2153357" cy="923140"/>
            </a:xfrm>
          </p:grpSpPr>
          <p:grpSp>
            <p:nvGrpSpPr>
              <p:cNvPr id="63" name="Group 62">
                <a:extLst>
                  <a:ext uri="{FF2B5EF4-FFF2-40B4-BE49-F238E27FC236}">
                    <a16:creationId xmlns:a16="http://schemas.microsoft.com/office/drawing/2014/main" id="{8DE6328E-6608-4E8E-A0AF-07479F168F3B}"/>
                  </a:ext>
                </a:extLst>
              </p:cNvPr>
              <p:cNvGrpSpPr/>
              <p:nvPr/>
            </p:nvGrpSpPr>
            <p:grpSpPr>
              <a:xfrm>
                <a:off x="2008873" y="4843985"/>
                <a:ext cx="914400" cy="914400"/>
                <a:chOff x="1986003" y="5319061"/>
                <a:chExt cx="914400" cy="914400"/>
              </a:xfrm>
            </p:grpSpPr>
            <p:sp>
              <p:nvSpPr>
                <p:cNvPr id="71" name="TextBox 70">
                  <a:extLst>
                    <a:ext uri="{FF2B5EF4-FFF2-40B4-BE49-F238E27FC236}">
                      <a16:creationId xmlns:a16="http://schemas.microsoft.com/office/drawing/2014/main" id="{B0D43546-D4CC-499D-8CFA-F2AF1D686428}"/>
                    </a:ext>
                  </a:extLst>
                </p:cNvPr>
                <p:cNvSpPr txBox="1"/>
                <p:nvPr/>
              </p:nvSpPr>
              <p:spPr>
                <a:xfrm>
                  <a:off x="2143092" y="5591892"/>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macOS</a:t>
                  </a:r>
                </a:p>
              </p:txBody>
            </p:sp>
            <p:pic>
              <p:nvPicPr>
                <p:cNvPr id="72" name="Graphic 71" descr="Laptop with solid fill">
                  <a:extLst>
                    <a:ext uri="{FF2B5EF4-FFF2-40B4-BE49-F238E27FC236}">
                      <a16:creationId xmlns:a16="http://schemas.microsoft.com/office/drawing/2014/main" id="{2AB24816-B64D-471C-A2E9-151FF7AEB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6003" y="5319061"/>
                  <a:ext cx="914400" cy="914400"/>
                </a:xfrm>
                <a:prstGeom prst="rect">
                  <a:avLst/>
                </a:prstGeom>
              </p:spPr>
            </p:pic>
          </p:grpSp>
          <p:grpSp>
            <p:nvGrpSpPr>
              <p:cNvPr id="64" name="Group 63">
                <a:extLst>
                  <a:ext uri="{FF2B5EF4-FFF2-40B4-BE49-F238E27FC236}">
                    <a16:creationId xmlns:a16="http://schemas.microsoft.com/office/drawing/2014/main" id="{3CF4B09B-E6D9-4726-939D-FE154B5A1A84}"/>
                  </a:ext>
                </a:extLst>
              </p:cNvPr>
              <p:cNvGrpSpPr/>
              <p:nvPr/>
            </p:nvGrpSpPr>
            <p:grpSpPr>
              <a:xfrm>
                <a:off x="769916" y="4835245"/>
                <a:ext cx="914400" cy="914400"/>
                <a:chOff x="769916" y="4835245"/>
                <a:chExt cx="914400" cy="914400"/>
              </a:xfrm>
            </p:grpSpPr>
            <p:grpSp>
              <p:nvGrpSpPr>
                <p:cNvPr id="65" name="Group 42">
                  <a:extLst>
                    <a:ext uri="{FF2B5EF4-FFF2-40B4-BE49-F238E27FC236}">
                      <a16:creationId xmlns:a16="http://schemas.microsoft.com/office/drawing/2014/main" id="{68C6853C-CDE3-433D-9BCA-D31A1B7A11B0}"/>
                    </a:ext>
                  </a:extLst>
                </p:cNvPr>
                <p:cNvGrpSpPr>
                  <a:grpSpLocks noChangeAspect="1"/>
                </p:cNvGrpSpPr>
                <p:nvPr/>
              </p:nvGrpSpPr>
              <p:grpSpPr bwMode="auto">
                <a:xfrm>
                  <a:off x="1135999" y="5160128"/>
                  <a:ext cx="179625" cy="186208"/>
                  <a:chOff x="3492" y="1769"/>
                  <a:chExt cx="854" cy="864"/>
                </a:xfrm>
                <a:solidFill>
                  <a:srgbClr val="FFFFFF"/>
                </a:solidFill>
              </p:grpSpPr>
              <p:sp>
                <p:nvSpPr>
                  <p:cNvPr id="67" name="Freeform 43">
                    <a:extLst>
                      <a:ext uri="{FF2B5EF4-FFF2-40B4-BE49-F238E27FC236}">
                        <a16:creationId xmlns:a16="http://schemas.microsoft.com/office/drawing/2014/main" id="{FC9DD702-664A-4D21-9DF8-7BC935DC3BF3}"/>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68" name="Freeform 44">
                    <a:extLst>
                      <a:ext uri="{FF2B5EF4-FFF2-40B4-BE49-F238E27FC236}">
                        <a16:creationId xmlns:a16="http://schemas.microsoft.com/office/drawing/2014/main" id="{4A9E4DCC-038C-4673-8C72-20860F4C4EE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69" name="Freeform 45">
                    <a:extLst>
                      <a:ext uri="{FF2B5EF4-FFF2-40B4-BE49-F238E27FC236}">
                        <a16:creationId xmlns:a16="http://schemas.microsoft.com/office/drawing/2014/main" id="{425FFAF6-0545-43EC-BF9C-36059B9D2FD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70" name="Freeform 46">
                    <a:extLst>
                      <a:ext uri="{FF2B5EF4-FFF2-40B4-BE49-F238E27FC236}">
                        <a16:creationId xmlns:a16="http://schemas.microsoft.com/office/drawing/2014/main" id="{EE763DFA-A4BC-4F6E-9C16-435E483586C1}"/>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66" name="Graphic 65" descr="Laptop outline">
                  <a:extLst>
                    <a:ext uri="{FF2B5EF4-FFF2-40B4-BE49-F238E27FC236}">
                      <a16:creationId xmlns:a16="http://schemas.microsoft.com/office/drawing/2014/main" id="{BE1644FC-8087-4A1A-9F15-66B8D09CAA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916" y="4835245"/>
                  <a:ext cx="914400" cy="914400"/>
                </a:xfrm>
                <a:prstGeom prst="rect">
                  <a:avLst/>
                </a:prstGeom>
              </p:spPr>
            </p:pic>
          </p:grpSp>
        </p:grpSp>
        <p:grpSp>
          <p:nvGrpSpPr>
            <p:cNvPr id="77" name="Group 76">
              <a:extLst>
                <a:ext uri="{FF2B5EF4-FFF2-40B4-BE49-F238E27FC236}">
                  <a16:creationId xmlns:a16="http://schemas.microsoft.com/office/drawing/2014/main" id="{DCCC621F-9C60-473C-B850-2FE1E91961FB}"/>
                </a:ext>
              </a:extLst>
            </p:cNvPr>
            <p:cNvGrpSpPr/>
            <p:nvPr/>
          </p:nvGrpSpPr>
          <p:grpSpPr>
            <a:xfrm>
              <a:off x="1158602" y="4244154"/>
              <a:ext cx="1366729" cy="591091"/>
              <a:chOff x="1158602" y="4244154"/>
              <a:chExt cx="1366729" cy="591091"/>
            </a:xfrm>
          </p:grpSpPr>
          <p:grpSp>
            <p:nvGrpSpPr>
              <p:cNvPr id="78" name="Group 77">
                <a:extLst>
                  <a:ext uri="{FF2B5EF4-FFF2-40B4-BE49-F238E27FC236}">
                    <a16:creationId xmlns:a16="http://schemas.microsoft.com/office/drawing/2014/main" id="{D9D6BB3B-91FC-4900-8BD9-674FBB7107D2}"/>
                  </a:ext>
                </a:extLst>
              </p:cNvPr>
              <p:cNvGrpSpPr/>
              <p:nvPr/>
            </p:nvGrpSpPr>
            <p:grpSpPr>
              <a:xfrm rot="10800000">
                <a:off x="1158602" y="4244154"/>
                <a:ext cx="157022" cy="558777"/>
                <a:chOff x="1629501" y="2666967"/>
                <a:chExt cx="125906" cy="558777"/>
              </a:xfrm>
            </p:grpSpPr>
            <p:cxnSp>
              <p:nvCxnSpPr>
                <p:cNvPr id="88" name="Straight Connector 87">
                  <a:extLst>
                    <a:ext uri="{FF2B5EF4-FFF2-40B4-BE49-F238E27FC236}">
                      <a16:creationId xmlns:a16="http://schemas.microsoft.com/office/drawing/2014/main" id="{DFC92AE9-249F-4073-B7C7-F0FD867A8272}"/>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89" name="Oval 88">
                  <a:extLst>
                    <a:ext uri="{FF2B5EF4-FFF2-40B4-BE49-F238E27FC236}">
                      <a16:creationId xmlns:a16="http://schemas.microsoft.com/office/drawing/2014/main" id="{154FE067-1573-4304-B184-C6A78F3A99DB}"/>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79" name="Group 78">
                <a:extLst>
                  <a:ext uri="{FF2B5EF4-FFF2-40B4-BE49-F238E27FC236}">
                    <a16:creationId xmlns:a16="http://schemas.microsoft.com/office/drawing/2014/main" id="{7034A226-C8E7-4E65-9E35-C08D0CCAA19E}"/>
                  </a:ext>
                </a:extLst>
              </p:cNvPr>
              <p:cNvGrpSpPr/>
              <p:nvPr/>
            </p:nvGrpSpPr>
            <p:grpSpPr>
              <a:xfrm>
                <a:off x="2368309" y="4267340"/>
                <a:ext cx="157022" cy="567905"/>
                <a:chOff x="2368309" y="4267340"/>
                <a:chExt cx="157022" cy="567905"/>
              </a:xfrm>
            </p:grpSpPr>
            <p:cxnSp>
              <p:nvCxnSpPr>
                <p:cNvPr id="86" name="Straight Connector 85">
                  <a:extLst>
                    <a:ext uri="{FF2B5EF4-FFF2-40B4-BE49-F238E27FC236}">
                      <a16:creationId xmlns:a16="http://schemas.microsoft.com/office/drawing/2014/main" id="{7AE81A37-6FEC-4EC8-9F4D-B118E9EDC74A}"/>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87" name="Oval 86">
                  <a:extLst>
                    <a:ext uri="{FF2B5EF4-FFF2-40B4-BE49-F238E27FC236}">
                      <a16:creationId xmlns:a16="http://schemas.microsoft.com/office/drawing/2014/main" id="{817C3B42-9DA9-4206-AC2C-6F5417DFE3E0}"/>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Tree>
    <p:extLst>
      <p:ext uri="{BB962C8B-B14F-4D97-AF65-F5344CB8AC3E}">
        <p14:creationId xmlns:p14="http://schemas.microsoft.com/office/powerpoint/2010/main" val="317344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8">
                                            <p:txEl>
                                              <p:pRg st="0" end="0"/>
                                            </p:txEl>
                                          </p:spTgt>
                                        </p:tgtEl>
                                        <p:attrNameLst>
                                          <p:attrName>style.visibility</p:attrName>
                                        </p:attrNameLst>
                                      </p:cBhvr>
                                      <p:to>
                                        <p:strVal val="visible"/>
                                      </p:to>
                                    </p:set>
                                    <p:animEffect transition="in" filter="fade">
                                      <p:cBhvr>
                                        <p:cTn id="19" dur="500"/>
                                        <p:tgtEl>
                                          <p:spTgt spid="5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xEl>
                                              <p:pRg st="2" end="2"/>
                                            </p:txEl>
                                          </p:spTgt>
                                        </p:tgtEl>
                                        <p:attrNameLst>
                                          <p:attrName>style.visibility</p:attrName>
                                        </p:attrNameLst>
                                      </p:cBhvr>
                                      <p:to>
                                        <p:strVal val="visible"/>
                                      </p:to>
                                    </p:set>
                                    <p:animEffect transition="in" filter="fade">
                                      <p:cBhvr>
                                        <p:cTn id="24" dur="500"/>
                                        <p:tgtEl>
                                          <p:spTgt spid="5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
                                            <p:txEl>
                                              <p:pRg st="4" end="4"/>
                                            </p:txEl>
                                          </p:spTgt>
                                        </p:tgtEl>
                                        <p:attrNameLst>
                                          <p:attrName>style.visibility</p:attrName>
                                        </p:attrNameLst>
                                      </p:cBhvr>
                                      <p:to>
                                        <p:strVal val="visible"/>
                                      </p:to>
                                    </p:set>
                                    <p:animEffect transition="in" filter="fade">
                                      <p:cBhvr>
                                        <p:cTn id="29" dur="500"/>
                                        <p:tgtEl>
                                          <p:spTgt spid="5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8">
                                            <p:txEl>
                                              <p:pRg st="6" end="6"/>
                                            </p:txEl>
                                          </p:spTgt>
                                        </p:tgtEl>
                                        <p:attrNameLst>
                                          <p:attrName>style.visibility</p:attrName>
                                        </p:attrNameLst>
                                      </p:cBhvr>
                                      <p:to>
                                        <p:strVal val="visible"/>
                                      </p:to>
                                    </p:set>
                                    <p:animEffect transition="in" filter="fade">
                                      <p:cBhvr>
                                        <p:cTn id="34"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E9D06-E126-F54C-93D3-123522BEE6C8}"/>
              </a:ext>
            </a:extLst>
          </p:cNvPr>
          <p:cNvSpPr>
            <a:spLocks noGrp="1"/>
          </p:cNvSpPr>
          <p:nvPr>
            <p:ph type="title"/>
          </p:nvPr>
        </p:nvSpPr>
        <p:spPr/>
        <p:txBody>
          <a:bodyPr/>
          <a:lstStyle/>
          <a:p>
            <a:r>
              <a:rPr lang="en-US"/>
              <a:t>Get Ready!</a:t>
            </a:r>
          </a:p>
        </p:txBody>
      </p:sp>
      <p:sp>
        <p:nvSpPr>
          <p:cNvPr id="3" name="Text Placeholder 2">
            <a:extLst>
              <a:ext uri="{FF2B5EF4-FFF2-40B4-BE49-F238E27FC236}">
                <a16:creationId xmlns:a16="http://schemas.microsoft.com/office/drawing/2014/main" id="{E44A3BCB-9D3E-EF43-BF1F-79F11332277B}"/>
              </a:ext>
            </a:extLst>
          </p:cNvPr>
          <p:cNvSpPr>
            <a:spLocks noGrp="1"/>
          </p:cNvSpPr>
          <p:nvPr>
            <p:ph type="body" idx="1"/>
          </p:nvPr>
        </p:nvSpPr>
        <p:spPr/>
        <p:txBody>
          <a:bodyPr/>
          <a:lstStyle/>
          <a:p>
            <a:r>
              <a:rPr lang="en-US"/>
              <a:t>Timelines and how you can contribute</a:t>
            </a:r>
          </a:p>
        </p:txBody>
      </p:sp>
      <p:pic>
        <p:nvPicPr>
          <p:cNvPr id="4" name="Graphic 3">
            <a:extLst>
              <a:ext uri="{FF2B5EF4-FFF2-40B4-BE49-F238E27FC236}">
                <a16:creationId xmlns:a16="http://schemas.microsoft.com/office/drawing/2014/main" id="{0638848E-FA8B-4018-9FD9-C0600DA573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550" y="1353734"/>
            <a:ext cx="2590800" cy="1905000"/>
          </a:xfrm>
          <a:prstGeom prst="rect">
            <a:avLst/>
          </a:prstGeom>
        </p:spPr>
      </p:pic>
    </p:spTree>
    <p:extLst>
      <p:ext uri="{BB962C8B-B14F-4D97-AF65-F5344CB8AC3E}">
        <p14:creationId xmlns:p14="http://schemas.microsoft.com/office/powerpoint/2010/main" val="26297472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a:bodyPr>
          <a:lstStyle/>
          <a:p>
            <a:pPr marL="0" indent="0">
              <a:buNone/>
            </a:pPr>
            <a:r>
              <a:rPr lang="en-US" sz="3600">
                <a:latin typeface="+mj-lt"/>
              </a:rPr>
              <a:t>Preview 1</a:t>
            </a:r>
          </a:p>
          <a:p>
            <a:pPr lvl="1"/>
            <a:r>
              <a:rPr lang="en-US">
                <a:latin typeface="+mn-lt"/>
              </a:rPr>
              <a:t>Includes</a:t>
            </a:r>
          </a:p>
          <a:p>
            <a:pPr lvl="2"/>
            <a:r>
              <a:rPr lang="en-US" sz="1800">
                <a:latin typeface="+mn-lt"/>
              </a:rPr>
              <a:t>Runtime and BCL, Mobile Workloads</a:t>
            </a:r>
          </a:p>
          <a:p>
            <a:pPr lvl="1"/>
            <a:r>
              <a:rPr lang="en-US">
                <a:latin typeface="+mn-lt"/>
              </a:rPr>
              <a:t>Audience</a:t>
            </a:r>
          </a:p>
          <a:p>
            <a:pPr lvl="2"/>
            <a:r>
              <a:rPr lang="en-US" sz="1800">
                <a:latin typeface="+mn-lt"/>
              </a:rPr>
              <a:t>Contributors</a:t>
            </a:r>
            <a:endParaRPr lang="en-US" sz="1400">
              <a:latin typeface="+mn-lt"/>
            </a:endParaRPr>
          </a:p>
          <a:p>
            <a:pPr marL="0" indent="0">
              <a:buNone/>
            </a:pPr>
            <a:r>
              <a:rPr lang="en-US" sz="3600">
                <a:latin typeface="+mj-lt"/>
              </a:rPr>
              <a:t>Preview 2</a:t>
            </a:r>
          </a:p>
          <a:p>
            <a:pPr lvl="1"/>
            <a:r>
              <a:rPr lang="en-US">
                <a:latin typeface="+mn-lt"/>
              </a:rPr>
              <a:t>Includes</a:t>
            </a:r>
          </a:p>
          <a:p>
            <a:pPr lvl="2"/>
            <a:r>
              <a:rPr lang="en-US" sz="1800">
                <a:latin typeface="+mn-lt"/>
              </a:rPr>
              <a:t>.NET MAUI views, layouts, everything that’s been merged</a:t>
            </a:r>
          </a:p>
          <a:p>
            <a:pPr lvl="2"/>
            <a:r>
              <a:rPr lang="en-US" sz="1800">
                <a:latin typeface="+mn-lt"/>
              </a:rPr>
              <a:t>Android, iOS, macOS</a:t>
            </a:r>
          </a:p>
          <a:p>
            <a:pPr lvl="1"/>
            <a:r>
              <a:rPr lang="en-US">
                <a:latin typeface="+mn-lt"/>
              </a:rPr>
              <a:t>Audience</a:t>
            </a:r>
          </a:p>
          <a:p>
            <a:pPr lvl="2"/>
            <a:r>
              <a:rPr lang="en-US" sz="1800">
                <a:latin typeface="+mn-lt"/>
              </a:rPr>
              <a:t>Contributors</a:t>
            </a:r>
          </a:p>
        </p:txBody>
      </p:sp>
    </p:spTree>
    <p:extLst>
      <p:ext uri="{BB962C8B-B14F-4D97-AF65-F5344CB8AC3E}">
        <p14:creationId xmlns:p14="http://schemas.microsoft.com/office/powerpoint/2010/main" val="143749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a:bodyPr>
          <a:lstStyle/>
          <a:p>
            <a:pPr marL="0" indent="0">
              <a:buNone/>
            </a:pPr>
            <a:r>
              <a:rPr lang="en-US" sz="3600">
                <a:latin typeface="+mj-lt"/>
              </a:rPr>
              <a:t>Preview 3 &amp; 4</a:t>
            </a:r>
            <a:endParaRPr lang="en-US">
              <a:latin typeface="+mj-lt"/>
            </a:endParaRPr>
          </a:p>
          <a:p>
            <a:pPr lvl="1"/>
            <a:r>
              <a:rPr lang="en-US">
                <a:latin typeface="+mn-lt"/>
              </a:rPr>
              <a:t>Includes</a:t>
            </a:r>
          </a:p>
          <a:p>
            <a:pPr lvl="2"/>
            <a:r>
              <a:rPr lang="en-US">
                <a:latin typeface="+mn-lt"/>
              </a:rPr>
              <a:t>.</a:t>
            </a:r>
            <a:r>
              <a:rPr lang="en-US" sz="1800">
                <a:latin typeface="+mn-lt"/>
              </a:rPr>
              <a:t>NET MAUI will have most controls, layouts, pages, and services</a:t>
            </a:r>
          </a:p>
          <a:p>
            <a:pPr lvl="2"/>
            <a:r>
              <a:rPr lang="en-US" sz="1800">
                <a:latin typeface="+mn-lt"/>
              </a:rPr>
              <a:t>Adding </a:t>
            </a:r>
            <a:r>
              <a:rPr lang="en-US" sz="1800" err="1">
                <a:latin typeface="+mn-lt"/>
              </a:rPr>
              <a:t>WinUI</a:t>
            </a:r>
            <a:r>
              <a:rPr lang="en-US" sz="1800">
                <a:latin typeface="+mn-lt"/>
              </a:rPr>
              <a:t> 3</a:t>
            </a:r>
          </a:p>
          <a:p>
            <a:pPr lvl="1"/>
            <a:r>
              <a:rPr lang="en-US">
                <a:latin typeface="+mn-lt"/>
              </a:rPr>
              <a:t>Audience</a:t>
            </a:r>
          </a:p>
          <a:p>
            <a:pPr lvl="2"/>
            <a:r>
              <a:rPr lang="en-US" sz="1800">
                <a:latin typeface="+mn-lt"/>
              </a:rPr>
              <a:t>You!</a:t>
            </a:r>
          </a:p>
          <a:p>
            <a:pPr lvl="1"/>
            <a:r>
              <a:rPr lang="en-US">
                <a:latin typeface="+mn-lt"/>
              </a:rPr>
              <a:t>What should you do with this release?</a:t>
            </a:r>
          </a:p>
          <a:p>
            <a:pPr lvl="2"/>
            <a:r>
              <a:rPr lang="en-US" sz="1800">
                <a:latin typeface="+mn-lt"/>
              </a:rPr>
              <a:t>Build new apps and kick the tires</a:t>
            </a:r>
          </a:p>
          <a:p>
            <a:pPr lvl="2"/>
            <a:r>
              <a:rPr lang="en-US" sz="1800">
                <a:latin typeface="+mn-lt"/>
              </a:rPr>
              <a:t>Open issues and join discussion on Discord</a:t>
            </a:r>
          </a:p>
        </p:txBody>
      </p:sp>
    </p:spTree>
    <p:extLst>
      <p:ext uri="{BB962C8B-B14F-4D97-AF65-F5344CB8AC3E}">
        <p14:creationId xmlns:p14="http://schemas.microsoft.com/office/powerpoint/2010/main" val="34368662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.NET 6 Timeline</a:t>
            </a:r>
          </a:p>
        </p:txBody>
      </p:sp>
      <p:sp>
        <p:nvSpPr>
          <p:cNvPr id="6" name="Content Placeholder 2">
            <a:extLst>
              <a:ext uri="{FF2B5EF4-FFF2-40B4-BE49-F238E27FC236}">
                <a16:creationId xmlns:a16="http://schemas.microsoft.com/office/drawing/2014/main" id="{99D3DC75-EE92-46EB-9346-70244AD73287}"/>
              </a:ext>
            </a:extLst>
          </p:cNvPr>
          <p:cNvSpPr>
            <a:spLocks noGrp="1"/>
          </p:cNvSpPr>
          <p:nvPr>
            <p:ph idx="1"/>
          </p:nvPr>
        </p:nvSpPr>
        <p:spPr>
          <a:xfrm>
            <a:off x="838200" y="1825625"/>
            <a:ext cx="10515600" cy="4351338"/>
          </a:xfrm>
        </p:spPr>
        <p:txBody>
          <a:bodyPr>
            <a:normAutofit/>
          </a:bodyPr>
          <a:lstStyle/>
          <a:p>
            <a:pPr marL="0" indent="0">
              <a:buNone/>
            </a:pPr>
            <a:r>
              <a:rPr lang="en-US" sz="3600">
                <a:latin typeface="+mj-lt"/>
              </a:rPr>
              <a:t>Preview 5 – Release Candidate</a:t>
            </a:r>
            <a:endParaRPr lang="en-US">
              <a:latin typeface="+mj-lt"/>
            </a:endParaRPr>
          </a:p>
          <a:p>
            <a:pPr lvl="1"/>
            <a:r>
              <a:rPr lang="en-US">
                <a:latin typeface="+mn-lt"/>
              </a:rPr>
              <a:t>Includes</a:t>
            </a:r>
          </a:p>
          <a:p>
            <a:pPr lvl="2"/>
            <a:r>
              <a:rPr lang="en-US" sz="1800">
                <a:latin typeface="+mn-lt"/>
              </a:rPr>
              <a:t>.NET MAUI fills the remaining gaps, responds to feedback</a:t>
            </a:r>
          </a:p>
          <a:p>
            <a:pPr lvl="1"/>
            <a:r>
              <a:rPr lang="en-US">
                <a:latin typeface="+mn-lt"/>
              </a:rPr>
              <a:t>Audience</a:t>
            </a:r>
          </a:p>
          <a:p>
            <a:pPr lvl="2"/>
            <a:r>
              <a:rPr lang="en-US" sz="1800">
                <a:latin typeface="+mn-lt"/>
              </a:rPr>
              <a:t>Everyone!</a:t>
            </a:r>
          </a:p>
          <a:p>
            <a:pPr lvl="1"/>
            <a:r>
              <a:rPr lang="en-US">
                <a:latin typeface="+mn-lt"/>
              </a:rPr>
              <a:t>What should you do with this release?</a:t>
            </a:r>
          </a:p>
          <a:p>
            <a:pPr lvl="2"/>
            <a:r>
              <a:rPr lang="en-US" sz="1800">
                <a:latin typeface="+mn-lt"/>
              </a:rPr>
              <a:t>Build new apps and kick the tires</a:t>
            </a:r>
          </a:p>
          <a:p>
            <a:pPr lvl="2"/>
            <a:r>
              <a:rPr lang="en-US" sz="1800">
                <a:latin typeface="+mn-lt"/>
              </a:rPr>
              <a:t>Migrate existing apps</a:t>
            </a:r>
          </a:p>
          <a:p>
            <a:pPr lvl="2"/>
            <a:r>
              <a:rPr lang="en-US" sz="1800">
                <a:latin typeface="+mn-lt"/>
              </a:rPr>
              <a:t>Open issues and join discussion on Discord</a:t>
            </a:r>
            <a:endParaRPr lang="en-US">
              <a:latin typeface="+mn-lt"/>
            </a:endParaRPr>
          </a:p>
        </p:txBody>
      </p:sp>
    </p:spTree>
    <p:extLst>
      <p:ext uri="{BB962C8B-B14F-4D97-AF65-F5344CB8AC3E}">
        <p14:creationId xmlns:p14="http://schemas.microsoft.com/office/powerpoint/2010/main" val="39877485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7D-B92C-4202-8B16-D1EAA56384EE}"/>
              </a:ext>
            </a:extLst>
          </p:cNvPr>
          <p:cNvSpPr>
            <a:spLocks noGrp="1"/>
          </p:cNvSpPr>
          <p:nvPr>
            <p:ph type="title"/>
          </p:nvPr>
        </p:nvSpPr>
        <p:spPr/>
        <p:txBody>
          <a:bodyPr/>
          <a:lstStyle/>
          <a:p>
            <a:r>
              <a:rPr lang="en-US">
                <a:latin typeface="+mj-lt"/>
              </a:rPr>
              <a:t>Where is this happening?</a:t>
            </a:r>
          </a:p>
        </p:txBody>
      </p:sp>
      <p:pic>
        <p:nvPicPr>
          <p:cNvPr id="4" name="Picture 3">
            <a:extLst>
              <a:ext uri="{FF2B5EF4-FFF2-40B4-BE49-F238E27FC236}">
                <a16:creationId xmlns:a16="http://schemas.microsoft.com/office/drawing/2014/main" id="{E1FB3D1F-486A-4D42-807B-5AA6CF01B261}"/>
              </a:ext>
            </a:extLst>
          </p:cNvPr>
          <p:cNvPicPr>
            <a:picLocks noChangeAspect="1"/>
          </p:cNvPicPr>
          <p:nvPr/>
        </p:nvPicPr>
        <p:blipFill>
          <a:blip r:embed="rId3"/>
          <a:stretch>
            <a:fillRect/>
          </a:stretch>
        </p:blipFill>
        <p:spPr>
          <a:xfrm>
            <a:off x="6919159" y="1971865"/>
            <a:ext cx="4434641" cy="2914269"/>
          </a:xfrm>
          <a:prstGeom prst="rect">
            <a:avLst/>
          </a:prstGeom>
          <a:effectLst>
            <a:outerShdw blurRad="266700" dist="38100" algn="l" rotWithShape="0">
              <a:prstClr val="black">
                <a:alpha val="40000"/>
              </a:prstClr>
            </a:outerShdw>
          </a:effectLst>
        </p:spPr>
      </p:pic>
      <p:pic>
        <p:nvPicPr>
          <p:cNvPr id="6" name="Picture 5">
            <a:extLst>
              <a:ext uri="{FF2B5EF4-FFF2-40B4-BE49-F238E27FC236}">
                <a16:creationId xmlns:a16="http://schemas.microsoft.com/office/drawing/2014/main" id="{FEE151A4-4AC4-4B6E-8363-A11489E825F5}"/>
              </a:ext>
            </a:extLst>
          </p:cNvPr>
          <p:cNvPicPr>
            <a:picLocks noChangeAspect="1"/>
          </p:cNvPicPr>
          <p:nvPr/>
        </p:nvPicPr>
        <p:blipFill>
          <a:blip r:embed="rId4"/>
          <a:stretch>
            <a:fillRect/>
          </a:stretch>
        </p:blipFill>
        <p:spPr>
          <a:xfrm>
            <a:off x="838200" y="1759688"/>
            <a:ext cx="4066643" cy="3429000"/>
          </a:xfrm>
          <a:prstGeom prst="rect">
            <a:avLst/>
          </a:prstGeom>
          <a:effectLst>
            <a:outerShdw blurRad="381000" dist="38100" dir="2700000" algn="tl" rotWithShape="0">
              <a:prstClr val="black">
                <a:alpha val="40000"/>
              </a:prstClr>
            </a:outerShdw>
          </a:effectLst>
        </p:spPr>
      </p:pic>
      <p:pic>
        <p:nvPicPr>
          <p:cNvPr id="8" name="Picture 7">
            <a:extLst>
              <a:ext uri="{FF2B5EF4-FFF2-40B4-BE49-F238E27FC236}">
                <a16:creationId xmlns:a16="http://schemas.microsoft.com/office/drawing/2014/main" id="{D501B3B3-1442-45D0-84CC-CEBED4FCF36A}"/>
              </a:ext>
            </a:extLst>
          </p:cNvPr>
          <p:cNvPicPr>
            <a:picLocks noChangeAspect="1"/>
          </p:cNvPicPr>
          <p:nvPr/>
        </p:nvPicPr>
        <p:blipFill>
          <a:blip r:embed="rId5"/>
          <a:stretch>
            <a:fillRect/>
          </a:stretch>
        </p:blipFill>
        <p:spPr>
          <a:xfrm>
            <a:off x="1329838" y="2488558"/>
            <a:ext cx="4555283" cy="3843129"/>
          </a:xfrm>
          <a:prstGeom prst="rect">
            <a:avLst/>
          </a:prstGeom>
          <a:effectLst>
            <a:outerShdw blurRad="381000" dist="38100" dir="2700000" algn="tl" rotWithShape="0">
              <a:prstClr val="black">
                <a:alpha val="40000"/>
              </a:prstClr>
            </a:outerShdw>
          </a:effectLst>
        </p:spPr>
      </p:pic>
      <p:sp>
        <p:nvSpPr>
          <p:cNvPr id="14" name="TextBox 13">
            <a:extLst>
              <a:ext uri="{FF2B5EF4-FFF2-40B4-BE49-F238E27FC236}">
                <a16:creationId xmlns:a16="http://schemas.microsoft.com/office/drawing/2014/main" id="{50AD8732-33A9-41A8-92AE-D4B039327FF8}"/>
              </a:ext>
            </a:extLst>
          </p:cNvPr>
          <p:cNvSpPr txBox="1"/>
          <p:nvPr/>
        </p:nvSpPr>
        <p:spPr>
          <a:xfrm>
            <a:off x="6919159" y="5188688"/>
            <a:ext cx="4434641" cy="1200329"/>
          </a:xfrm>
          <a:prstGeom prst="rect">
            <a:avLst/>
          </a:prstGeom>
          <a:noFill/>
        </p:spPr>
        <p:txBody>
          <a:bodyPr wrap="square">
            <a:spAutoFit/>
          </a:bodyPr>
          <a:lstStyle/>
          <a:p>
            <a:r>
              <a:rPr lang="en-US" sz="2400"/>
              <a:t>https://aka.ms/discord-maui</a:t>
            </a:r>
          </a:p>
          <a:p>
            <a:endParaRPr lang="en-US" sz="2400"/>
          </a:p>
          <a:p>
            <a:r>
              <a:rPr lang="en-US" sz="2400"/>
              <a:t>https://github.com/dotnet/maui</a:t>
            </a:r>
          </a:p>
        </p:txBody>
      </p:sp>
    </p:spTree>
    <p:extLst>
      <p:ext uri="{BB962C8B-B14F-4D97-AF65-F5344CB8AC3E}">
        <p14:creationId xmlns:p14="http://schemas.microsoft.com/office/powerpoint/2010/main" val="1245140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7D-B92C-4202-8B16-D1EAA56384EE}"/>
              </a:ext>
            </a:extLst>
          </p:cNvPr>
          <p:cNvSpPr>
            <a:spLocks noGrp="1"/>
          </p:cNvSpPr>
          <p:nvPr>
            <p:ph type="title"/>
          </p:nvPr>
        </p:nvSpPr>
        <p:spPr/>
        <p:txBody>
          <a:bodyPr/>
          <a:lstStyle/>
          <a:p>
            <a:r>
              <a:rPr lang="en-US">
                <a:latin typeface="+mj-lt"/>
              </a:rPr>
              <a:t>.NET Community Standup</a:t>
            </a:r>
          </a:p>
        </p:txBody>
      </p:sp>
      <p:sp>
        <p:nvSpPr>
          <p:cNvPr id="14" name="TextBox 13">
            <a:extLst>
              <a:ext uri="{FF2B5EF4-FFF2-40B4-BE49-F238E27FC236}">
                <a16:creationId xmlns:a16="http://schemas.microsoft.com/office/drawing/2014/main" id="{50AD8732-33A9-41A8-92AE-D4B039327FF8}"/>
              </a:ext>
            </a:extLst>
          </p:cNvPr>
          <p:cNvSpPr txBox="1"/>
          <p:nvPr/>
        </p:nvSpPr>
        <p:spPr>
          <a:xfrm>
            <a:off x="6425629" y="1888478"/>
            <a:ext cx="6090523" cy="2800767"/>
          </a:xfrm>
          <a:prstGeom prst="rect">
            <a:avLst/>
          </a:prstGeom>
          <a:noFill/>
        </p:spPr>
        <p:txBody>
          <a:bodyPr wrap="square">
            <a:spAutoFit/>
          </a:bodyPr>
          <a:lstStyle/>
          <a:p>
            <a:r>
              <a:rPr lang="en-US" sz="2800">
                <a:ea typeface="Open Sans" panose="020B0606030504020204" pitchFamily="34" charset="0"/>
                <a:cs typeface="Open Sans" panose="020B0606030504020204" pitchFamily="34" charset="0"/>
              </a:rPr>
              <a:t>https://live.dot.net</a:t>
            </a:r>
          </a:p>
          <a:p>
            <a:endParaRPr lang="en-US" sz="2800">
              <a:ea typeface="Open Sans" panose="020B0606030504020204" pitchFamily="34" charset="0"/>
              <a:cs typeface="Open Sans" panose="020B0606030504020204" pitchFamily="34" charset="0"/>
            </a:endParaRPr>
          </a:p>
          <a:p>
            <a:r>
              <a:rPr lang="en-US" sz="2400">
                <a:ea typeface="Open Sans" panose="020B0606030504020204" pitchFamily="34" charset="0"/>
                <a:cs typeface="Open Sans" panose="020B0606030504020204" pitchFamily="34" charset="0"/>
              </a:rPr>
              <a:t>1</a:t>
            </a:r>
            <a:r>
              <a:rPr lang="en-US" sz="2400" baseline="30000">
                <a:ea typeface="Open Sans" panose="020B0606030504020204" pitchFamily="34" charset="0"/>
                <a:cs typeface="Open Sans" panose="020B0606030504020204" pitchFamily="34" charset="0"/>
              </a:rPr>
              <a:t>st</a:t>
            </a:r>
            <a:r>
              <a:rPr lang="en-US" sz="2400">
                <a:ea typeface="Open Sans" panose="020B0606030504020204" pitchFamily="34" charset="0"/>
                <a:cs typeface="Open Sans" panose="020B0606030504020204" pitchFamily="34" charset="0"/>
              </a:rPr>
              <a:t> Thursday of the Month @ Noon PT / 3 ET</a:t>
            </a:r>
          </a:p>
          <a:p>
            <a:pPr marL="457200" indent="-457200">
              <a:buFont typeface="Arial" panose="020B0604020202020204" pitchFamily="34" charset="0"/>
              <a:buChar char="•"/>
            </a:pPr>
            <a:r>
              <a:rPr lang="en-US" sz="2400">
                <a:ea typeface="Open Sans" panose="020B0606030504020204" pitchFamily="34" charset="0"/>
                <a:cs typeface="Open Sans" panose="020B0606030504020204" pitchFamily="34" charset="0"/>
              </a:rPr>
              <a:t>Community News</a:t>
            </a:r>
          </a:p>
          <a:p>
            <a:pPr marL="457200" indent="-457200">
              <a:buFont typeface="Arial" panose="020B0604020202020204" pitchFamily="34" charset="0"/>
              <a:buChar char="•"/>
            </a:pPr>
            <a:r>
              <a:rPr lang="en-US" sz="2400">
                <a:ea typeface="Open Sans" panose="020B0606030504020204" pitchFamily="34" charset="0"/>
                <a:cs typeface="Open Sans" panose="020B0606030504020204" pitchFamily="34" charset="0"/>
              </a:rPr>
              <a:t>Contributions</a:t>
            </a:r>
          </a:p>
          <a:p>
            <a:pPr marL="457200" indent="-457200">
              <a:buFont typeface="Arial" panose="020B0604020202020204" pitchFamily="34" charset="0"/>
              <a:buChar char="•"/>
            </a:pPr>
            <a:r>
              <a:rPr lang="en-US" sz="2400">
                <a:ea typeface="Open Sans" panose="020B0606030504020204" pitchFamily="34" charset="0"/>
                <a:cs typeface="Open Sans" panose="020B0606030504020204" pitchFamily="34" charset="0"/>
              </a:rPr>
              <a:t>.NET MAUI Status Report</a:t>
            </a:r>
          </a:p>
          <a:p>
            <a:pPr marL="457200" indent="-457200">
              <a:buFont typeface="Arial" panose="020B0604020202020204" pitchFamily="34" charset="0"/>
              <a:buChar char="•"/>
            </a:pPr>
            <a:r>
              <a:rPr lang="en-US" sz="2400">
                <a:ea typeface="Open Sans" panose="020B0606030504020204" pitchFamily="34" charset="0"/>
                <a:cs typeface="Open Sans" panose="020B0606030504020204" pitchFamily="34" charset="0"/>
              </a:rPr>
              <a:t>Shenanigans!</a:t>
            </a:r>
          </a:p>
        </p:txBody>
      </p:sp>
      <p:pic>
        <p:nvPicPr>
          <p:cNvPr id="5" name="Picture 4">
            <a:extLst>
              <a:ext uri="{FF2B5EF4-FFF2-40B4-BE49-F238E27FC236}">
                <a16:creationId xmlns:a16="http://schemas.microsoft.com/office/drawing/2014/main" id="{EF76733E-5CFD-4694-8252-74643723530C}"/>
              </a:ext>
            </a:extLst>
          </p:cNvPr>
          <p:cNvPicPr>
            <a:picLocks noChangeAspect="1"/>
          </p:cNvPicPr>
          <p:nvPr/>
        </p:nvPicPr>
        <p:blipFill>
          <a:blip r:embed="rId3"/>
          <a:stretch>
            <a:fillRect/>
          </a:stretch>
        </p:blipFill>
        <p:spPr>
          <a:xfrm>
            <a:off x="1038115" y="1888478"/>
            <a:ext cx="5157271" cy="6858000"/>
          </a:xfrm>
          <a:prstGeom prst="rect">
            <a:avLst/>
          </a:prstGeom>
        </p:spPr>
      </p:pic>
    </p:spTree>
    <p:extLst>
      <p:ext uri="{BB962C8B-B14F-4D97-AF65-F5344CB8AC3E}">
        <p14:creationId xmlns:p14="http://schemas.microsoft.com/office/powerpoint/2010/main" val="32531119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a:latin typeface="+mj-lt"/>
              </a:rPr>
              <a:t>OSS Library Maintainer - Monthly Sync</a:t>
            </a:r>
          </a:p>
        </p:txBody>
      </p:sp>
      <p:sp>
        <p:nvSpPr>
          <p:cNvPr id="8" name="Content Placeholder 2">
            <a:extLst>
              <a:ext uri="{FF2B5EF4-FFF2-40B4-BE49-F238E27FC236}">
                <a16:creationId xmlns:a16="http://schemas.microsoft.com/office/drawing/2014/main" id="{B9DB2F0F-B22F-44C5-8431-0FDA734F55F0}"/>
              </a:ext>
            </a:extLst>
          </p:cNvPr>
          <p:cNvSpPr>
            <a:spLocks noGrp="1"/>
          </p:cNvSpPr>
          <p:nvPr>
            <p:ph idx="1"/>
          </p:nvPr>
        </p:nvSpPr>
        <p:spPr>
          <a:xfrm>
            <a:off x="838200" y="1825624"/>
            <a:ext cx="10515600" cy="5032375"/>
          </a:xfrm>
        </p:spPr>
        <p:txBody>
          <a:bodyPr>
            <a:normAutofit/>
          </a:bodyPr>
          <a:lstStyle/>
          <a:p>
            <a:r>
              <a:rPr lang="en-US">
                <a:latin typeface="+mn-lt"/>
              </a:rPr>
              <a:t>1</a:t>
            </a:r>
            <a:r>
              <a:rPr lang="en-US" baseline="30000">
                <a:latin typeface="+mn-lt"/>
              </a:rPr>
              <a:t>st</a:t>
            </a:r>
            <a:r>
              <a:rPr lang="en-US">
                <a:latin typeface="+mn-lt"/>
              </a:rPr>
              <a:t> Tuesday of the Month @ Noon PT / 3 ET</a:t>
            </a:r>
          </a:p>
          <a:p>
            <a:r>
              <a:rPr lang="en-US">
                <a:latin typeface="+mn-lt"/>
              </a:rPr>
              <a:t>Teams Call to deep dive on architecture and ask ?s</a:t>
            </a:r>
          </a:p>
          <a:p>
            <a:r>
              <a:rPr lang="en-US">
                <a:latin typeface="+mn-lt"/>
              </a:rPr>
              <a:t>Current representation from:</a:t>
            </a:r>
          </a:p>
          <a:p>
            <a:pPr lvl="1"/>
            <a:r>
              <a:rPr lang="en-US" err="1">
                <a:latin typeface="+mn-lt"/>
              </a:rPr>
              <a:t>FreshMvvm</a:t>
            </a:r>
            <a:endParaRPr lang="en-US">
              <a:latin typeface="+mn-lt"/>
            </a:endParaRPr>
          </a:p>
          <a:p>
            <a:pPr lvl="1"/>
            <a:r>
              <a:rPr lang="en-US">
                <a:latin typeface="+mn-lt"/>
              </a:rPr>
              <a:t>Mobile Build Tools</a:t>
            </a:r>
          </a:p>
          <a:p>
            <a:pPr lvl="1"/>
            <a:r>
              <a:rPr lang="en-US" err="1">
                <a:latin typeface="+mn-lt"/>
              </a:rPr>
              <a:t>MvvmCross</a:t>
            </a:r>
            <a:endParaRPr lang="en-US">
              <a:latin typeface="+mn-lt"/>
            </a:endParaRPr>
          </a:p>
          <a:p>
            <a:pPr lvl="1"/>
            <a:r>
              <a:rPr lang="en-US">
                <a:latin typeface="+mn-lt"/>
              </a:rPr>
              <a:t>Prism</a:t>
            </a:r>
          </a:p>
          <a:p>
            <a:pPr lvl="1"/>
            <a:r>
              <a:rPr lang="en-US" err="1">
                <a:latin typeface="+mn-lt"/>
              </a:rPr>
              <a:t>ReactiveUI</a:t>
            </a:r>
            <a:endParaRPr lang="en-US">
              <a:latin typeface="+mn-lt"/>
            </a:endParaRPr>
          </a:p>
          <a:p>
            <a:pPr lvl="1"/>
            <a:r>
              <a:rPr lang="en-US">
                <a:latin typeface="+mn-lt"/>
              </a:rPr>
              <a:t>Shiny</a:t>
            </a:r>
          </a:p>
          <a:p>
            <a:pPr lvl="1"/>
            <a:r>
              <a:rPr lang="en-US">
                <a:latin typeface="+mn-lt"/>
              </a:rPr>
              <a:t>Xamarin Community Toolkit</a:t>
            </a:r>
          </a:p>
          <a:p>
            <a:pPr lvl="1"/>
            <a:r>
              <a:rPr lang="en-US">
                <a:latin typeface="+mn-lt"/>
              </a:rPr>
              <a:t>Uno Platform</a:t>
            </a:r>
          </a:p>
          <a:p>
            <a:pPr lvl="1"/>
            <a:endParaRPr lang="en-US">
              <a:latin typeface="+mn-lt"/>
            </a:endParaRPr>
          </a:p>
          <a:p>
            <a:endParaRPr lang="en-US">
              <a:latin typeface="+mn-lt"/>
            </a:endParaRPr>
          </a:p>
          <a:p>
            <a:pPr lvl="1"/>
            <a:endParaRPr lang="en-US">
              <a:latin typeface="+mn-lt"/>
            </a:endParaRPr>
          </a:p>
          <a:p>
            <a:pPr lvl="1"/>
            <a:endParaRPr lang="en-US">
              <a:latin typeface="+mn-lt"/>
            </a:endParaRPr>
          </a:p>
        </p:txBody>
      </p:sp>
      <p:sp>
        <p:nvSpPr>
          <p:cNvPr id="3" name="TextBox 2">
            <a:extLst>
              <a:ext uri="{FF2B5EF4-FFF2-40B4-BE49-F238E27FC236}">
                <a16:creationId xmlns:a16="http://schemas.microsoft.com/office/drawing/2014/main" id="{3267ECC7-9F25-4C95-B14D-CD79FCB97125}"/>
              </a:ext>
            </a:extLst>
          </p:cNvPr>
          <p:cNvSpPr txBox="1"/>
          <p:nvPr/>
        </p:nvSpPr>
        <p:spPr>
          <a:xfrm>
            <a:off x="6322424" y="3732525"/>
            <a:ext cx="5381898" cy="954107"/>
          </a:xfrm>
          <a:prstGeom prst="rect">
            <a:avLst/>
          </a:prstGeom>
          <a:solidFill>
            <a:schemeClr val="accent4"/>
          </a:solidFill>
        </p:spPr>
        <p:txBody>
          <a:bodyPr wrap="square" rtlCol="0">
            <a:spAutoFit/>
          </a:bodyPr>
          <a:lstStyle/>
          <a:p>
            <a:r>
              <a:rPr lang="en-US" sz="2800">
                <a:solidFill>
                  <a:schemeClr val="bg1"/>
                </a:solidFill>
              </a:rPr>
              <a:t>To join:</a:t>
            </a:r>
          </a:p>
          <a:p>
            <a:r>
              <a:rPr lang="en-US" sz="2800">
                <a:solidFill>
                  <a:schemeClr val="bg1"/>
                </a:solidFill>
              </a:rPr>
              <a:t>📧 david.ortinau@microsoft.com</a:t>
            </a:r>
          </a:p>
        </p:txBody>
      </p:sp>
    </p:spTree>
    <p:extLst>
      <p:ext uri="{BB962C8B-B14F-4D97-AF65-F5344CB8AC3E}">
        <p14:creationId xmlns:p14="http://schemas.microsoft.com/office/powerpoint/2010/main" val="1740429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a:t>Thanks for joining!</a:t>
            </a:r>
          </a:p>
        </p:txBody>
      </p:sp>
      <p:sp>
        <p:nvSpPr>
          <p:cNvPr id="3" name="Text Placeholder 2">
            <a:extLst>
              <a:ext uri="{FF2B5EF4-FFF2-40B4-BE49-F238E27FC236}">
                <a16:creationId xmlns:a16="http://schemas.microsoft.com/office/drawing/2014/main" id="{163FC28D-518A-BF48-8B64-C8BF638EE003}"/>
              </a:ext>
            </a:extLst>
          </p:cNvPr>
          <p:cNvSpPr>
            <a:spLocks noGrp="1"/>
          </p:cNvSpPr>
          <p:nvPr>
            <p:ph type="body" idx="1"/>
          </p:nvPr>
        </p:nvSpPr>
        <p:spPr/>
        <p:txBody>
          <a:bodyPr/>
          <a:lstStyle/>
          <a:p>
            <a:endParaRPr lang="en-US"/>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
        <p:nvSpPr>
          <p:cNvPr id="5" name="Text Placeholder 2">
            <a:extLst>
              <a:ext uri="{FF2B5EF4-FFF2-40B4-BE49-F238E27FC236}">
                <a16:creationId xmlns:a16="http://schemas.microsoft.com/office/drawing/2014/main" id="{49665733-A48F-48B4-8360-1D204D437920}"/>
              </a:ext>
            </a:extLst>
          </p:cNvPr>
          <p:cNvSpPr txBox="1">
            <a:spLocks/>
          </p:cNvSpPr>
          <p:nvPr/>
        </p:nvSpPr>
        <p:spPr>
          <a:xfrm>
            <a:off x="831850" y="4589463"/>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a:t>David Ortinau | </a:t>
            </a:r>
            <a:r>
              <a:rPr lang="en-US" sz="1800"/>
              <a:t>Program Manager | @davidortinau</a:t>
            </a:r>
            <a:endParaRPr lang="en-US"/>
          </a:p>
          <a:p>
            <a:r>
              <a:rPr lang="en-US"/>
              <a:t>Maddy Leger |</a:t>
            </a:r>
            <a:r>
              <a:rPr lang="en-US" sz="1800"/>
              <a:t>Program Manager | @maddyleger1</a:t>
            </a:r>
            <a:endParaRPr lang="en-US"/>
          </a:p>
        </p:txBody>
      </p:sp>
    </p:spTree>
    <p:extLst>
      <p:ext uri="{BB962C8B-B14F-4D97-AF65-F5344CB8AC3E}">
        <p14:creationId xmlns:p14="http://schemas.microsoft.com/office/powerpoint/2010/main" val="842451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4"/>
            <a:ext cx="5794419" cy="6990034"/>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61906" y="1006689"/>
            <a:ext cx="914400" cy="914400"/>
            <a:chOff x="2204606" y="5539769"/>
            <a:chExt cx="914400" cy="914400"/>
          </a:xfrm>
          <a:solidFill>
            <a:schemeClr val="bg1">
              <a:lumMod val="40000"/>
              <a:lumOff val="60000"/>
            </a:schemeClr>
          </a:solidFill>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04606" y="5539769"/>
              <a:ext cx="914400" cy="914400"/>
            </a:xfrm>
            <a:prstGeom prst="rect">
              <a:avLst/>
            </a:prstGeom>
          </p:spPr>
        </p:pic>
      </p:grpSp>
      <p:grpSp>
        <p:nvGrpSpPr>
          <p:cNvPr id="81" name="Group 80">
            <a:extLst>
              <a:ext uri="{FF2B5EF4-FFF2-40B4-BE49-F238E27FC236}">
                <a16:creationId xmlns:a16="http://schemas.microsoft.com/office/drawing/2014/main" id="{ECE75FA3-18F7-4E72-A916-933577D7EF9D}"/>
              </a:ext>
            </a:extLst>
          </p:cNvPr>
          <p:cNvGrpSpPr/>
          <p:nvPr/>
        </p:nvGrpSpPr>
        <p:grpSpPr>
          <a:xfrm>
            <a:off x="5621990" y="1994222"/>
            <a:ext cx="605216" cy="809632"/>
            <a:chOff x="7631025" y="3554286"/>
            <a:chExt cx="605216" cy="809632"/>
          </a:xfrm>
        </p:grpSpPr>
        <p:grpSp>
          <p:nvGrpSpPr>
            <p:cNvPr id="74" name="Graphic 69" descr="Programmer female outline">
              <a:extLst>
                <a:ext uri="{FF2B5EF4-FFF2-40B4-BE49-F238E27FC236}">
                  <a16:creationId xmlns:a16="http://schemas.microsoft.com/office/drawing/2014/main" id="{B6BBC872-4644-4913-98C3-0A3C9FC550AC}"/>
                </a:ext>
              </a:extLst>
            </p:cNvPr>
            <p:cNvGrpSpPr/>
            <p:nvPr/>
          </p:nvGrpSpPr>
          <p:grpSpPr>
            <a:xfrm>
              <a:off x="7631025" y="3554286"/>
              <a:ext cx="605216" cy="809632"/>
              <a:chOff x="7631025" y="3554286"/>
              <a:chExt cx="605216" cy="809632"/>
            </a:xfrm>
            <a:solidFill>
              <a:schemeClr val="tx1"/>
            </a:solidFill>
          </p:grpSpPr>
          <p:sp>
            <p:nvSpPr>
              <p:cNvPr id="75" name="Freeform: Shape 74">
                <a:extLst>
                  <a:ext uri="{FF2B5EF4-FFF2-40B4-BE49-F238E27FC236}">
                    <a16:creationId xmlns:a16="http://schemas.microsoft.com/office/drawing/2014/main" id="{078243C9-B9F1-4236-ABF1-2D756241EA9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4BDA0062-E63F-4787-B6A7-43A4C720E54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80" name="TextBox 79">
              <a:extLst>
                <a:ext uri="{FF2B5EF4-FFF2-40B4-BE49-F238E27FC236}">
                  <a16:creationId xmlns:a16="http://schemas.microsoft.com/office/drawing/2014/main" id="{115DEDD6-84A1-4556-8FCD-1990F3FB250D}"/>
                </a:ext>
              </a:extLst>
            </p:cNvPr>
            <p:cNvSpPr txBox="1"/>
            <p:nvPr/>
          </p:nvSpPr>
          <p:spPr>
            <a:xfrm>
              <a:off x="7657367" y="4096520"/>
              <a:ext cx="552449" cy="230832"/>
            </a:xfrm>
            <a:prstGeom prst="rect">
              <a:avLst/>
            </a:prstGeom>
            <a:noFill/>
          </p:spPr>
          <p:txBody>
            <a:bodyPr wrap="square" rtlCol="0">
              <a:spAutoFit/>
            </a:bodyPr>
            <a:lstStyle/>
            <a:p>
              <a:pPr algn="ctr"/>
              <a:r>
                <a:rPr lang="en-US" sz="1000"/>
                <a:t>Swift</a:t>
              </a:r>
            </a:p>
          </p:txBody>
        </p:sp>
      </p:grpSp>
      <p:grpSp>
        <p:nvGrpSpPr>
          <p:cNvPr id="88" name="Group 87">
            <a:extLst>
              <a:ext uri="{FF2B5EF4-FFF2-40B4-BE49-F238E27FC236}">
                <a16:creationId xmlns:a16="http://schemas.microsoft.com/office/drawing/2014/main" id="{0A60D2A4-4CB8-4E91-ACA6-C11EFD16C110}"/>
              </a:ext>
            </a:extLst>
          </p:cNvPr>
          <p:cNvGrpSpPr/>
          <p:nvPr/>
        </p:nvGrpSpPr>
        <p:grpSpPr>
          <a:xfrm>
            <a:off x="4352997" y="1376819"/>
            <a:ext cx="642036" cy="809624"/>
            <a:chOff x="6362032" y="2936883"/>
            <a:chExt cx="642036" cy="809624"/>
          </a:xfrm>
        </p:grpSpPr>
        <p:grpSp>
          <p:nvGrpSpPr>
            <p:cNvPr id="82" name="Graphic 70" descr="Programmer male with solid fill">
              <a:extLst>
                <a:ext uri="{FF2B5EF4-FFF2-40B4-BE49-F238E27FC236}">
                  <a16:creationId xmlns:a16="http://schemas.microsoft.com/office/drawing/2014/main" id="{E75F494E-96C5-4C65-B1B4-26EF4DACA7FD}"/>
                </a:ext>
              </a:extLst>
            </p:cNvPr>
            <p:cNvGrpSpPr/>
            <p:nvPr/>
          </p:nvGrpSpPr>
          <p:grpSpPr>
            <a:xfrm>
              <a:off x="6362032" y="2936883"/>
              <a:ext cx="642036" cy="809624"/>
              <a:chOff x="6362032" y="2936883"/>
              <a:chExt cx="642036" cy="809624"/>
            </a:xfrm>
            <a:solidFill>
              <a:schemeClr val="tx1"/>
            </a:solidFill>
          </p:grpSpPr>
          <p:sp>
            <p:nvSpPr>
              <p:cNvPr id="83" name="Freeform: Shape 82">
                <a:extLst>
                  <a:ext uri="{FF2B5EF4-FFF2-40B4-BE49-F238E27FC236}">
                    <a16:creationId xmlns:a16="http://schemas.microsoft.com/office/drawing/2014/main" id="{962F81EA-F77D-4ADC-B30A-D2F16938FD02}"/>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571FAECD-067C-4019-B55A-2F95E6D86CAF}"/>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87" name="Rectangle 86">
              <a:extLst>
                <a:ext uri="{FF2B5EF4-FFF2-40B4-BE49-F238E27FC236}">
                  <a16:creationId xmlns:a16="http://schemas.microsoft.com/office/drawing/2014/main" id="{323DBC9D-B9DF-4336-8A7A-0E969ED13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1525A1F3-195E-40FA-A1EF-29A370E2828B}"/>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Swift</a:t>
              </a:r>
            </a:p>
          </p:txBody>
        </p:sp>
      </p:grpSp>
      <p:grpSp>
        <p:nvGrpSpPr>
          <p:cNvPr id="97" name="Group 96">
            <a:extLst>
              <a:ext uri="{FF2B5EF4-FFF2-40B4-BE49-F238E27FC236}">
                <a16:creationId xmlns:a16="http://schemas.microsoft.com/office/drawing/2014/main" id="{FC938577-B932-4A13-8863-62CD961A87B7}"/>
              </a:ext>
            </a:extLst>
          </p:cNvPr>
          <p:cNvGrpSpPr/>
          <p:nvPr/>
        </p:nvGrpSpPr>
        <p:grpSpPr>
          <a:xfrm>
            <a:off x="5823081" y="334148"/>
            <a:ext cx="624376" cy="809620"/>
            <a:chOff x="7832116" y="1894212"/>
            <a:chExt cx="624376" cy="809620"/>
          </a:xfrm>
        </p:grpSpPr>
        <p:sp>
          <p:nvSpPr>
            <p:cNvPr id="90" name="TextBox 89">
              <a:extLst>
                <a:ext uri="{FF2B5EF4-FFF2-40B4-BE49-F238E27FC236}">
                  <a16:creationId xmlns:a16="http://schemas.microsoft.com/office/drawing/2014/main" id="{9656CBCD-A060-4BC4-A2FA-BECF750791EF}"/>
                </a:ext>
              </a:extLst>
            </p:cNvPr>
            <p:cNvSpPr txBox="1"/>
            <p:nvPr/>
          </p:nvSpPr>
          <p:spPr>
            <a:xfrm>
              <a:off x="7868079" y="2420980"/>
              <a:ext cx="552449" cy="230832"/>
            </a:xfrm>
            <a:prstGeom prst="rect">
              <a:avLst/>
            </a:prstGeom>
            <a:noFill/>
          </p:spPr>
          <p:txBody>
            <a:bodyPr wrap="square" rtlCol="0">
              <a:spAutoFit/>
            </a:bodyPr>
            <a:lstStyle/>
            <a:p>
              <a:pPr algn="ctr"/>
              <a:r>
                <a:rPr lang="en-US" sz="1000"/>
                <a:t>Swift</a:t>
              </a:r>
            </a:p>
          </p:txBody>
        </p:sp>
        <p:grpSp>
          <p:nvGrpSpPr>
            <p:cNvPr id="91" name="Graphic 72" descr="Programmer male outline">
              <a:extLst>
                <a:ext uri="{FF2B5EF4-FFF2-40B4-BE49-F238E27FC236}">
                  <a16:creationId xmlns:a16="http://schemas.microsoft.com/office/drawing/2014/main" id="{DAE63BCF-F1BE-48FD-BE70-F5084A1C9674}"/>
                </a:ext>
              </a:extLst>
            </p:cNvPr>
            <p:cNvGrpSpPr/>
            <p:nvPr/>
          </p:nvGrpSpPr>
          <p:grpSpPr>
            <a:xfrm>
              <a:off x="7832116" y="1894212"/>
              <a:ext cx="624376" cy="809620"/>
              <a:chOff x="7832116" y="1894212"/>
              <a:chExt cx="624376" cy="809620"/>
            </a:xfrm>
            <a:solidFill>
              <a:schemeClr val="tx1"/>
            </a:solidFill>
          </p:grpSpPr>
          <p:sp>
            <p:nvSpPr>
              <p:cNvPr id="92" name="Freeform: Shape 91">
                <a:extLst>
                  <a:ext uri="{FF2B5EF4-FFF2-40B4-BE49-F238E27FC236}">
                    <a16:creationId xmlns:a16="http://schemas.microsoft.com/office/drawing/2014/main" id="{D379467E-47DE-4BCE-B529-69D79C0EDC2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93" name="Freeform: Shape 92">
                <a:extLst>
                  <a:ext uri="{FF2B5EF4-FFF2-40B4-BE49-F238E27FC236}">
                    <a16:creationId xmlns:a16="http://schemas.microsoft.com/office/drawing/2014/main" id="{D9693959-A8BA-48C6-AAF6-90B5E2CDECB8}"/>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104" name="Group 103">
            <a:extLst>
              <a:ext uri="{FF2B5EF4-FFF2-40B4-BE49-F238E27FC236}">
                <a16:creationId xmlns:a16="http://schemas.microsoft.com/office/drawing/2014/main" id="{A9C49AAB-0F10-4BAF-9DD3-9F4FBB9332D4}"/>
              </a:ext>
            </a:extLst>
          </p:cNvPr>
          <p:cNvGrpSpPr/>
          <p:nvPr/>
        </p:nvGrpSpPr>
        <p:grpSpPr>
          <a:xfrm>
            <a:off x="4203907" y="248419"/>
            <a:ext cx="914400" cy="914400"/>
            <a:chOff x="6212942" y="1808483"/>
            <a:chExt cx="914400" cy="914400"/>
          </a:xfrm>
        </p:grpSpPr>
        <p:pic>
          <p:nvPicPr>
            <p:cNvPr id="72" name="Graphic 71" descr="Programmer female with solid fill">
              <a:extLst>
                <a:ext uri="{FF2B5EF4-FFF2-40B4-BE49-F238E27FC236}">
                  <a16:creationId xmlns:a16="http://schemas.microsoft.com/office/drawing/2014/main" id="{8EE38DAF-7E86-4577-8402-AA938FFB8F5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03" name="Rectangle 102">
              <a:extLst>
                <a:ext uri="{FF2B5EF4-FFF2-40B4-BE49-F238E27FC236}">
                  <a16:creationId xmlns:a16="http://schemas.microsoft.com/office/drawing/2014/main" id="{492F3FB4-95F4-4EBD-B79C-5597167547E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TextBox 100">
              <a:extLst>
                <a:ext uri="{FF2B5EF4-FFF2-40B4-BE49-F238E27FC236}">
                  <a16:creationId xmlns:a16="http://schemas.microsoft.com/office/drawing/2014/main" id="{0BE70E8C-53DB-4BBD-A442-503007E386E5}"/>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Swift</a:t>
              </a:r>
            </a:p>
          </p:txBody>
        </p:sp>
      </p:grpSp>
      <p:grpSp>
        <p:nvGrpSpPr>
          <p:cNvPr id="108" name="Group 107">
            <a:extLst>
              <a:ext uri="{FF2B5EF4-FFF2-40B4-BE49-F238E27FC236}">
                <a16:creationId xmlns:a16="http://schemas.microsoft.com/office/drawing/2014/main" id="{6FD5373C-4E13-42D3-B8C0-D7894527381C}"/>
              </a:ext>
            </a:extLst>
          </p:cNvPr>
          <p:cNvGrpSpPr/>
          <p:nvPr/>
        </p:nvGrpSpPr>
        <p:grpSpPr>
          <a:xfrm>
            <a:off x="3784067" y="4561325"/>
            <a:ext cx="605216" cy="809632"/>
            <a:chOff x="7631025" y="3554286"/>
            <a:chExt cx="605216" cy="809632"/>
          </a:xfrm>
        </p:grpSpPr>
        <p:grpSp>
          <p:nvGrpSpPr>
            <p:cNvPr id="124" name="Graphic 69" descr="Programmer female outline">
              <a:extLst>
                <a:ext uri="{FF2B5EF4-FFF2-40B4-BE49-F238E27FC236}">
                  <a16:creationId xmlns:a16="http://schemas.microsoft.com/office/drawing/2014/main" id="{86A81718-4E08-444B-AB92-71A36D3048A9}"/>
                </a:ext>
              </a:extLst>
            </p:cNvPr>
            <p:cNvGrpSpPr/>
            <p:nvPr/>
          </p:nvGrpSpPr>
          <p:grpSpPr>
            <a:xfrm>
              <a:off x="7631025" y="3554286"/>
              <a:ext cx="605216" cy="809632"/>
              <a:chOff x="7631025" y="3554286"/>
              <a:chExt cx="605216" cy="809632"/>
            </a:xfrm>
            <a:solidFill>
              <a:schemeClr val="tx1"/>
            </a:solidFill>
          </p:grpSpPr>
          <p:sp>
            <p:nvSpPr>
              <p:cNvPr id="126" name="Freeform: Shape 125">
                <a:extLst>
                  <a:ext uri="{FF2B5EF4-FFF2-40B4-BE49-F238E27FC236}">
                    <a16:creationId xmlns:a16="http://schemas.microsoft.com/office/drawing/2014/main" id="{4753D641-31EF-488B-B2EF-9699D384C771}"/>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127" name="Freeform: Shape 126">
                <a:extLst>
                  <a:ext uri="{FF2B5EF4-FFF2-40B4-BE49-F238E27FC236}">
                    <a16:creationId xmlns:a16="http://schemas.microsoft.com/office/drawing/2014/main" id="{3CC3811A-DB35-4D7B-AD25-49D1FDBB60C1}"/>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125" name="TextBox 124">
              <a:extLst>
                <a:ext uri="{FF2B5EF4-FFF2-40B4-BE49-F238E27FC236}">
                  <a16:creationId xmlns:a16="http://schemas.microsoft.com/office/drawing/2014/main" id="{CFFEAD5E-964E-4C78-9514-F4A07866AB5F}"/>
                </a:ext>
              </a:extLst>
            </p:cNvPr>
            <p:cNvSpPr txBox="1"/>
            <p:nvPr/>
          </p:nvSpPr>
          <p:spPr>
            <a:xfrm>
              <a:off x="7657367" y="4096520"/>
              <a:ext cx="552449" cy="246221"/>
            </a:xfrm>
            <a:prstGeom prst="rect">
              <a:avLst/>
            </a:prstGeom>
            <a:noFill/>
          </p:spPr>
          <p:txBody>
            <a:bodyPr wrap="square" rtlCol="0">
              <a:spAutoFit/>
            </a:bodyPr>
            <a:lstStyle/>
            <a:p>
              <a:pPr algn="ctr"/>
              <a:r>
                <a:rPr lang="en-US" sz="1000"/>
                <a:t>Java</a:t>
              </a:r>
            </a:p>
          </p:txBody>
        </p:sp>
      </p:grpSp>
      <p:grpSp>
        <p:nvGrpSpPr>
          <p:cNvPr id="109" name="Group 108">
            <a:extLst>
              <a:ext uri="{FF2B5EF4-FFF2-40B4-BE49-F238E27FC236}">
                <a16:creationId xmlns:a16="http://schemas.microsoft.com/office/drawing/2014/main" id="{7D79C21E-E395-44F1-A6BB-9B616398BD48}"/>
              </a:ext>
            </a:extLst>
          </p:cNvPr>
          <p:cNvGrpSpPr/>
          <p:nvPr/>
        </p:nvGrpSpPr>
        <p:grpSpPr>
          <a:xfrm>
            <a:off x="3228353" y="3179188"/>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Java</a:t>
              </a:r>
            </a:p>
          </p:txBody>
        </p:sp>
      </p:grpSp>
      <p:grpSp>
        <p:nvGrpSpPr>
          <p:cNvPr id="110" name="Group 109">
            <a:extLst>
              <a:ext uri="{FF2B5EF4-FFF2-40B4-BE49-F238E27FC236}">
                <a16:creationId xmlns:a16="http://schemas.microsoft.com/office/drawing/2014/main" id="{F20DFD5A-D52B-46D4-8CA5-D43BDEC4A6EC}"/>
              </a:ext>
            </a:extLst>
          </p:cNvPr>
          <p:cNvGrpSpPr/>
          <p:nvPr/>
        </p:nvGrpSpPr>
        <p:grpSpPr>
          <a:xfrm>
            <a:off x="4476206" y="2593273"/>
            <a:ext cx="624376" cy="809620"/>
            <a:chOff x="7832116" y="1894212"/>
            <a:chExt cx="624376" cy="809620"/>
          </a:xfrm>
        </p:grpSpPr>
        <p:sp>
          <p:nvSpPr>
            <p:cNvPr id="115" name="TextBox 114">
              <a:extLst>
                <a:ext uri="{FF2B5EF4-FFF2-40B4-BE49-F238E27FC236}">
                  <a16:creationId xmlns:a16="http://schemas.microsoft.com/office/drawing/2014/main" id="{6BB5F5D4-2642-4FE2-8DEF-5B8AFF709A9A}"/>
                </a:ext>
              </a:extLst>
            </p:cNvPr>
            <p:cNvSpPr txBox="1"/>
            <p:nvPr/>
          </p:nvSpPr>
          <p:spPr>
            <a:xfrm>
              <a:off x="7868079" y="2420980"/>
              <a:ext cx="552449" cy="246221"/>
            </a:xfrm>
            <a:prstGeom prst="rect">
              <a:avLst/>
            </a:prstGeom>
            <a:noFill/>
          </p:spPr>
          <p:txBody>
            <a:bodyPr wrap="square" rtlCol="0">
              <a:spAutoFit/>
            </a:bodyPr>
            <a:lstStyle/>
            <a:p>
              <a:pPr algn="ctr"/>
              <a:r>
                <a:rPr lang="en-US" sz="1000"/>
                <a:t>Java</a:t>
              </a:r>
            </a:p>
          </p:txBody>
        </p:sp>
        <p:grpSp>
          <p:nvGrpSpPr>
            <p:cNvPr id="116" name="Graphic 72" descr="Programmer male outline">
              <a:extLst>
                <a:ext uri="{FF2B5EF4-FFF2-40B4-BE49-F238E27FC236}">
                  <a16:creationId xmlns:a16="http://schemas.microsoft.com/office/drawing/2014/main" id="{4C6F535A-F2AE-43A8-96D7-18C5CAB5C606}"/>
                </a:ext>
              </a:extLst>
            </p:cNvPr>
            <p:cNvGrpSpPr/>
            <p:nvPr/>
          </p:nvGrpSpPr>
          <p:grpSpPr>
            <a:xfrm>
              <a:off x="7832116" y="1894212"/>
              <a:ext cx="624376" cy="809620"/>
              <a:chOff x="7832116" y="1894212"/>
              <a:chExt cx="624376" cy="809620"/>
            </a:xfrm>
            <a:solidFill>
              <a:schemeClr val="tx1"/>
            </a:solidFill>
          </p:grpSpPr>
          <p:sp>
            <p:nvSpPr>
              <p:cNvPr id="117" name="Freeform: Shape 116">
                <a:extLst>
                  <a:ext uri="{FF2B5EF4-FFF2-40B4-BE49-F238E27FC236}">
                    <a16:creationId xmlns:a16="http://schemas.microsoft.com/office/drawing/2014/main" id="{A59CEDB2-87BF-4473-913D-44B8EE1C3E3E}"/>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118" name="Freeform: Shape 117">
                <a:extLst>
                  <a:ext uri="{FF2B5EF4-FFF2-40B4-BE49-F238E27FC236}">
                    <a16:creationId xmlns:a16="http://schemas.microsoft.com/office/drawing/2014/main" id="{88FF479E-AF34-4F7E-A96B-4E52E679902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111" name="Group 110">
            <a:extLst>
              <a:ext uri="{FF2B5EF4-FFF2-40B4-BE49-F238E27FC236}">
                <a16:creationId xmlns:a16="http://schemas.microsoft.com/office/drawing/2014/main" id="{1F4153EE-5093-43B6-B0C8-CF45D833931B}"/>
              </a:ext>
            </a:extLst>
          </p:cNvPr>
          <p:cNvGrpSpPr/>
          <p:nvPr/>
        </p:nvGrpSpPr>
        <p:grpSpPr>
          <a:xfrm>
            <a:off x="4869961" y="3622476"/>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Java</a:t>
              </a:r>
            </a:p>
          </p:txBody>
        </p:sp>
      </p:grpSp>
      <p:grpSp>
        <p:nvGrpSpPr>
          <p:cNvPr id="135" name="Group 134">
            <a:extLst>
              <a:ext uri="{FF2B5EF4-FFF2-40B4-BE49-F238E27FC236}">
                <a16:creationId xmlns:a16="http://schemas.microsoft.com/office/drawing/2014/main" id="{9CF318DB-0481-40DA-AE8B-F4119C9EED0F}"/>
              </a:ext>
            </a:extLst>
          </p:cNvPr>
          <p:cNvGrpSpPr/>
          <p:nvPr/>
        </p:nvGrpSpPr>
        <p:grpSpPr>
          <a:xfrm>
            <a:off x="7150136" y="3751369"/>
            <a:ext cx="605216" cy="809632"/>
            <a:chOff x="7631025" y="3554286"/>
            <a:chExt cx="605216" cy="809632"/>
          </a:xfrm>
        </p:grpSpPr>
        <p:grpSp>
          <p:nvGrpSpPr>
            <p:cNvPr id="154" name="Graphic 69" descr="Programmer female outline">
              <a:extLst>
                <a:ext uri="{FF2B5EF4-FFF2-40B4-BE49-F238E27FC236}">
                  <a16:creationId xmlns:a16="http://schemas.microsoft.com/office/drawing/2014/main" id="{C09364A9-CF24-4AD0-95C9-092A9E1316DD}"/>
                </a:ext>
              </a:extLst>
            </p:cNvPr>
            <p:cNvGrpSpPr/>
            <p:nvPr/>
          </p:nvGrpSpPr>
          <p:grpSpPr>
            <a:xfrm>
              <a:off x="7631025" y="3554286"/>
              <a:ext cx="605216" cy="809632"/>
              <a:chOff x="7631025" y="3554286"/>
              <a:chExt cx="605216" cy="809632"/>
            </a:xfrm>
            <a:solidFill>
              <a:schemeClr val="tx1"/>
            </a:solidFill>
          </p:grpSpPr>
          <p:sp>
            <p:nvSpPr>
              <p:cNvPr id="156" name="Freeform: Shape 155">
                <a:extLst>
                  <a:ext uri="{FF2B5EF4-FFF2-40B4-BE49-F238E27FC236}">
                    <a16:creationId xmlns:a16="http://schemas.microsoft.com/office/drawing/2014/main" id="{80A9594E-4E6B-464D-BD7D-821952638AE2}"/>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157" name="Freeform: Shape 156">
                <a:extLst>
                  <a:ext uri="{FF2B5EF4-FFF2-40B4-BE49-F238E27FC236}">
                    <a16:creationId xmlns:a16="http://schemas.microsoft.com/office/drawing/2014/main" id="{B39C01C0-A844-4473-8BAD-A9CD3490BFA4}"/>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155" name="TextBox 154">
              <a:extLst>
                <a:ext uri="{FF2B5EF4-FFF2-40B4-BE49-F238E27FC236}">
                  <a16:creationId xmlns:a16="http://schemas.microsoft.com/office/drawing/2014/main" id="{1CBF3C26-8A05-4E3E-A611-E94F4E5F346D}"/>
                </a:ext>
              </a:extLst>
            </p:cNvPr>
            <p:cNvSpPr txBox="1"/>
            <p:nvPr/>
          </p:nvSpPr>
          <p:spPr>
            <a:xfrm>
              <a:off x="7657367" y="4096520"/>
              <a:ext cx="552449" cy="246221"/>
            </a:xfrm>
            <a:prstGeom prst="rect">
              <a:avLst/>
            </a:prstGeom>
            <a:noFill/>
          </p:spPr>
          <p:txBody>
            <a:bodyPr wrap="square" rtlCol="0">
              <a:spAutoFit/>
            </a:bodyPr>
            <a:lstStyle/>
            <a:p>
              <a:pPr algn="ctr"/>
              <a:r>
                <a:rPr lang="en-US" sz="1000"/>
                <a:t>C++</a:t>
              </a:r>
            </a:p>
          </p:txBody>
        </p:sp>
      </p:grpSp>
      <p:grpSp>
        <p:nvGrpSpPr>
          <p:cNvPr id="136" name="Group 135">
            <a:extLst>
              <a:ext uri="{FF2B5EF4-FFF2-40B4-BE49-F238E27FC236}">
                <a16:creationId xmlns:a16="http://schemas.microsoft.com/office/drawing/2014/main" id="{75AA8CD6-36F5-45D8-8ADA-CE1E523DD02F}"/>
              </a:ext>
            </a:extLst>
          </p:cNvPr>
          <p:cNvGrpSpPr/>
          <p:nvPr/>
        </p:nvGrpSpPr>
        <p:grpSpPr>
          <a:xfrm>
            <a:off x="6302301" y="3309994"/>
            <a:ext cx="642036" cy="809624"/>
            <a:chOff x="6362032" y="2936883"/>
            <a:chExt cx="642036" cy="809624"/>
          </a:xfrm>
        </p:grpSpPr>
        <p:grpSp>
          <p:nvGrpSpPr>
            <p:cNvPr id="149" name="Graphic 70" descr="Programmer male with solid fill">
              <a:extLst>
                <a:ext uri="{FF2B5EF4-FFF2-40B4-BE49-F238E27FC236}">
                  <a16:creationId xmlns:a16="http://schemas.microsoft.com/office/drawing/2014/main" id="{88C2650B-5BE0-4D7F-82FA-1CF23AD33905}"/>
                </a:ext>
              </a:extLst>
            </p:cNvPr>
            <p:cNvGrpSpPr/>
            <p:nvPr/>
          </p:nvGrpSpPr>
          <p:grpSpPr>
            <a:xfrm>
              <a:off x="6362032" y="2936883"/>
              <a:ext cx="642036" cy="809624"/>
              <a:chOff x="6362032" y="2936883"/>
              <a:chExt cx="642036" cy="809624"/>
            </a:xfrm>
            <a:solidFill>
              <a:schemeClr val="tx1"/>
            </a:solidFill>
          </p:grpSpPr>
          <p:sp>
            <p:nvSpPr>
              <p:cNvPr id="152" name="Freeform: Shape 151">
                <a:extLst>
                  <a:ext uri="{FF2B5EF4-FFF2-40B4-BE49-F238E27FC236}">
                    <a16:creationId xmlns:a16="http://schemas.microsoft.com/office/drawing/2014/main" id="{ABE99BEB-E760-40B5-AB61-30213C648967}"/>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153" name="Freeform: Shape 152">
                <a:extLst>
                  <a:ext uri="{FF2B5EF4-FFF2-40B4-BE49-F238E27FC236}">
                    <a16:creationId xmlns:a16="http://schemas.microsoft.com/office/drawing/2014/main" id="{D688042C-C3C3-4B15-B529-C2CB4BE6DA2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150" name="Rectangle 149">
              <a:extLst>
                <a:ext uri="{FF2B5EF4-FFF2-40B4-BE49-F238E27FC236}">
                  <a16:creationId xmlns:a16="http://schemas.microsoft.com/office/drawing/2014/main" id="{EC323E22-8FC0-4CC9-85AC-D9D53E30AC1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TextBox 150">
              <a:extLst>
                <a:ext uri="{FF2B5EF4-FFF2-40B4-BE49-F238E27FC236}">
                  <a16:creationId xmlns:a16="http://schemas.microsoft.com/office/drawing/2014/main" id="{34204830-0520-4BE9-AC15-84F87216817A}"/>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C++</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8429660" y="2651033"/>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a:r>
                <a:rPr lang="en-US" sz="1000"/>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138" name="Group 137">
            <a:extLst>
              <a:ext uri="{FF2B5EF4-FFF2-40B4-BE49-F238E27FC236}">
                <a16:creationId xmlns:a16="http://schemas.microsoft.com/office/drawing/2014/main" id="{CAB9D244-E47B-4D8F-B2F0-CA5F7AD489E3}"/>
              </a:ext>
            </a:extLst>
          </p:cNvPr>
          <p:cNvGrpSpPr/>
          <p:nvPr/>
        </p:nvGrpSpPr>
        <p:grpSpPr>
          <a:xfrm>
            <a:off x="8036401" y="3563106"/>
            <a:ext cx="914400" cy="914400"/>
            <a:chOff x="6212942" y="1808483"/>
            <a:chExt cx="914400" cy="914400"/>
          </a:xfrm>
        </p:grpSpPr>
        <p:pic>
          <p:nvPicPr>
            <p:cNvPr id="142" name="Graphic 141" descr="Programmer female with solid fill">
              <a:extLst>
                <a:ext uri="{FF2B5EF4-FFF2-40B4-BE49-F238E27FC236}">
                  <a16:creationId xmlns:a16="http://schemas.microsoft.com/office/drawing/2014/main" id="{5B6636E8-4C7E-4422-83FF-D064EFD410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43" name="Rectangle 142">
              <a:extLst>
                <a:ext uri="{FF2B5EF4-FFF2-40B4-BE49-F238E27FC236}">
                  <a16:creationId xmlns:a16="http://schemas.microsoft.com/office/drawing/2014/main" id="{391A7C16-FDEF-4B90-ACA4-BE07C8B61795}"/>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TextBox 143">
              <a:extLst>
                <a:ext uri="{FF2B5EF4-FFF2-40B4-BE49-F238E27FC236}">
                  <a16:creationId xmlns:a16="http://schemas.microsoft.com/office/drawing/2014/main" id="{F0FDF3AB-C11E-45DC-B87D-7C3BDCA43BEB}"/>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JS</a:t>
              </a:r>
            </a:p>
          </p:txBody>
        </p:sp>
      </p:grpSp>
      <p:grpSp>
        <p:nvGrpSpPr>
          <p:cNvPr id="158" name="Group 157">
            <a:extLst>
              <a:ext uri="{FF2B5EF4-FFF2-40B4-BE49-F238E27FC236}">
                <a16:creationId xmlns:a16="http://schemas.microsoft.com/office/drawing/2014/main" id="{754E492D-083A-4EAD-BB1C-EC449F34125A}"/>
              </a:ext>
            </a:extLst>
          </p:cNvPr>
          <p:cNvGrpSpPr/>
          <p:nvPr/>
        </p:nvGrpSpPr>
        <p:grpSpPr>
          <a:xfrm>
            <a:off x="6897797" y="2440537"/>
            <a:ext cx="1449317" cy="1449317"/>
            <a:chOff x="769916" y="4835245"/>
            <a:chExt cx="914400" cy="914400"/>
          </a:xfrm>
          <a:solidFill>
            <a:schemeClr val="bg1">
              <a:lumMod val="40000"/>
              <a:lumOff val="60000"/>
            </a:schemeClr>
          </a:solidFill>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grp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69916" y="4835245"/>
              <a:ext cx="914400" cy="914400"/>
            </a:xfrm>
            <a:prstGeom prst="rect">
              <a:avLst/>
            </a:prstGeom>
          </p:spPr>
        </p:pic>
      </p:grpSp>
      <p:grpSp>
        <p:nvGrpSpPr>
          <p:cNvPr id="167" name="Group 166">
            <a:extLst>
              <a:ext uri="{FF2B5EF4-FFF2-40B4-BE49-F238E27FC236}">
                <a16:creationId xmlns:a16="http://schemas.microsoft.com/office/drawing/2014/main" id="{4BBCC679-26EB-4185-A1D3-39F8E2413A21}"/>
              </a:ext>
            </a:extLst>
          </p:cNvPr>
          <p:cNvGrpSpPr/>
          <p:nvPr/>
        </p:nvGrpSpPr>
        <p:grpSpPr>
          <a:xfrm>
            <a:off x="1517143" y="4405781"/>
            <a:ext cx="605216" cy="809632"/>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7" y="4096520"/>
              <a:ext cx="552449" cy="246221"/>
            </a:xfrm>
            <a:prstGeom prst="rect">
              <a:avLst/>
            </a:prstGeom>
            <a:noFill/>
          </p:spPr>
          <p:txBody>
            <a:bodyPr wrap="square" rtlCol="0">
              <a:spAutoFit/>
            </a:bodyPr>
            <a:lstStyle/>
            <a:p>
              <a:pPr algn="ctr"/>
              <a:r>
                <a:rPr lang="en-US" sz="1000"/>
                <a:t>Obj-C</a:t>
              </a:r>
            </a:p>
          </p:txBody>
        </p:sp>
      </p:grpSp>
      <p:grpSp>
        <p:nvGrpSpPr>
          <p:cNvPr id="168" name="Group 167">
            <a:extLst>
              <a:ext uri="{FF2B5EF4-FFF2-40B4-BE49-F238E27FC236}">
                <a16:creationId xmlns:a16="http://schemas.microsoft.com/office/drawing/2014/main" id="{AB6F0C5E-CDED-4945-989A-1DE17E52563C}"/>
              </a:ext>
            </a:extLst>
          </p:cNvPr>
          <p:cNvGrpSpPr/>
          <p:nvPr/>
        </p:nvGrpSpPr>
        <p:grpSpPr>
          <a:xfrm>
            <a:off x="710370" y="4745815"/>
            <a:ext cx="642036" cy="809624"/>
            <a:chOff x="6362032" y="2936883"/>
            <a:chExt cx="642036" cy="809624"/>
          </a:xfrm>
        </p:grpSpPr>
        <p:grpSp>
          <p:nvGrpSpPr>
            <p:cNvPr id="185" name="Graphic 70" descr="Programmer male with solid fill">
              <a:extLst>
                <a:ext uri="{FF2B5EF4-FFF2-40B4-BE49-F238E27FC236}">
                  <a16:creationId xmlns:a16="http://schemas.microsoft.com/office/drawing/2014/main" id="{2148E88A-9E50-47ED-8B63-F0A8F80538C3}"/>
                </a:ext>
              </a:extLst>
            </p:cNvPr>
            <p:cNvGrpSpPr/>
            <p:nvPr/>
          </p:nvGrpSpPr>
          <p:grpSpPr>
            <a:xfrm>
              <a:off x="6362032" y="2936883"/>
              <a:ext cx="642036" cy="809624"/>
              <a:chOff x="6362032" y="2936883"/>
              <a:chExt cx="642036" cy="809624"/>
            </a:xfrm>
            <a:solidFill>
              <a:schemeClr val="tx1"/>
            </a:solidFill>
          </p:grpSpPr>
          <p:sp>
            <p:nvSpPr>
              <p:cNvPr id="188" name="Freeform: Shape 187">
                <a:extLst>
                  <a:ext uri="{FF2B5EF4-FFF2-40B4-BE49-F238E27FC236}">
                    <a16:creationId xmlns:a16="http://schemas.microsoft.com/office/drawing/2014/main" id="{A94C9872-1180-425B-B65A-D6A4389CB1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E447F5D4-D0E9-4192-BF8A-2FDD9CB82C4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186" name="Rectangle 185">
              <a:extLst>
                <a:ext uri="{FF2B5EF4-FFF2-40B4-BE49-F238E27FC236}">
                  <a16:creationId xmlns:a16="http://schemas.microsoft.com/office/drawing/2014/main" id="{B0EC24E5-59DF-4837-A5D2-FDFBC7EDA5A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TextBox 186">
              <a:extLst>
                <a:ext uri="{FF2B5EF4-FFF2-40B4-BE49-F238E27FC236}">
                  <a16:creationId xmlns:a16="http://schemas.microsoft.com/office/drawing/2014/main" id="{B85ED5B1-6CAD-4796-BEF7-0EF2728A0F50}"/>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Obj-C</a:t>
              </a:r>
            </a:p>
          </p:txBody>
        </p:sp>
      </p:grpSp>
      <p:grpSp>
        <p:nvGrpSpPr>
          <p:cNvPr id="169" name="Group 168">
            <a:extLst>
              <a:ext uri="{FF2B5EF4-FFF2-40B4-BE49-F238E27FC236}">
                <a16:creationId xmlns:a16="http://schemas.microsoft.com/office/drawing/2014/main" id="{B5E356B4-27B2-49E2-B3E4-8A0AD4C535EC}"/>
              </a:ext>
            </a:extLst>
          </p:cNvPr>
          <p:cNvGrpSpPr/>
          <p:nvPr/>
        </p:nvGrpSpPr>
        <p:grpSpPr>
          <a:xfrm>
            <a:off x="2360361" y="4635891"/>
            <a:ext cx="624376" cy="809620"/>
            <a:chOff x="7832116" y="1894212"/>
            <a:chExt cx="624376" cy="809620"/>
          </a:xfrm>
        </p:grpSpPr>
        <p:sp>
          <p:nvSpPr>
            <p:cNvPr id="181" name="TextBox 180">
              <a:extLst>
                <a:ext uri="{FF2B5EF4-FFF2-40B4-BE49-F238E27FC236}">
                  <a16:creationId xmlns:a16="http://schemas.microsoft.com/office/drawing/2014/main" id="{965838D5-02D2-4B14-BC86-2E5985509A9C}"/>
                </a:ext>
              </a:extLst>
            </p:cNvPr>
            <p:cNvSpPr txBox="1"/>
            <p:nvPr/>
          </p:nvSpPr>
          <p:spPr>
            <a:xfrm>
              <a:off x="7868079" y="2420980"/>
              <a:ext cx="552449" cy="246221"/>
            </a:xfrm>
            <a:prstGeom prst="rect">
              <a:avLst/>
            </a:prstGeom>
            <a:noFill/>
          </p:spPr>
          <p:txBody>
            <a:bodyPr wrap="square" rtlCol="0">
              <a:spAutoFit/>
            </a:bodyPr>
            <a:lstStyle/>
            <a:p>
              <a:pPr algn="ctr"/>
              <a:r>
                <a:rPr lang="en-US" sz="1000"/>
                <a:t>Obj-C</a:t>
              </a:r>
            </a:p>
          </p:txBody>
        </p:sp>
        <p:grpSp>
          <p:nvGrpSpPr>
            <p:cNvPr id="182" name="Graphic 72" descr="Programmer male outline">
              <a:extLst>
                <a:ext uri="{FF2B5EF4-FFF2-40B4-BE49-F238E27FC236}">
                  <a16:creationId xmlns:a16="http://schemas.microsoft.com/office/drawing/2014/main" id="{53562474-6840-4381-8228-5D040858B427}"/>
                </a:ext>
              </a:extLst>
            </p:cNvPr>
            <p:cNvGrpSpPr/>
            <p:nvPr/>
          </p:nvGrpSpPr>
          <p:grpSpPr>
            <a:xfrm>
              <a:off x="7832116" y="1894212"/>
              <a:ext cx="624376" cy="809620"/>
              <a:chOff x="7832116" y="1894212"/>
              <a:chExt cx="624376" cy="809620"/>
            </a:xfrm>
            <a:solidFill>
              <a:schemeClr val="tx1"/>
            </a:solidFill>
          </p:grpSpPr>
          <p:sp>
            <p:nvSpPr>
              <p:cNvPr id="183" name="Freeform: Shape 182">
                <a:extLst>
                  <a:ext uri="{FF2B5EF4-FFF2-40B4-BE49-F238E27FC236}">
                    <a16:creationId xmlns:a16="http://schemas.microsoft.com/office/drawing/2014/main" id="{63B98E34-18C7-4DBF-B8BC-8B0CD3BDF9CC}"/>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45F7994C-4CCD-400E-B95A-FFE9FADFE94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170" name="Group 169">
            <a:extLst>
              <a:ext uri="{FF2B5EF4-FFF2-40B4-BE49-F238E27FC236}">
                <a16:creationId xmlns:a16="http://schemas.microsoft.com/office/drawing/2014/main" id="{BB43A6EC-CFC6-4019-9301-B779242DB907}"/>
              </a:ext>
            </a:extLst>
          </p:cNvPr>
          <p:cNvGrpSpPr/>
          <p:nvPr/>
        </p:nvGrpSpPr>
        <p:grpSpPr>
          <a:xfrm>
            <a:off x="2155198" y="5522006"/>
            <a:ext cx="914400" cy="914400"/>
            <a:chOff x="6212942" y="1808483"/>
            <a:chExt cx="914400" cy="914400"/>
          </a:xfrm>
        </p:grpSpPr>
        <p:pic>
          <p:nvPicPr>
            <p:cNvPr id="178" name="Graphic 177" descr="Programmer female with solid fill">
              <a:extLst>
                <a:ext uri="{FF2B5EF4-FFF2-40B4-BE49-F238E27FC236}">
                  <a16:creationId xmlns:a16="http://schemas.microsoft.com/office/drawing/2014/main" id="{2EDA318E-9ED5-463F-92B9-92DFCBFE3F9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9" name="Rectangle 178">
              <a:extLst>
                <a:ext uri="{FF2B5EF4-FFF2-40B4-BE49-F238E27FC236}">
                  <a16:creationId xmlns:a16="http://schemas.microsoft.com/office/drawing/2014/main" id="{5E4EB883-63D5-46CF-8AEF-534E128B5BD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TextBox 179">
              <a:extLst>
                <a:ext uri="{FF2B5EF4-FFF2-40B4-BE49-F238E27FC236}">
                  <a16:creationId xmlns:a16="http://schemas.microsoft.com/office/drawing/2014/main" id="{255655A6-32B1-4D9F-AC45-53BF8C55A181}"/>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Obj-C</a:t>
              </a:r>
            </a:p>
          </p:txBody>
        </p:sp>
      </p:grpSp>
      <p:grpSp>
        <p:nvGrpSpPr>
          <p:cNvPr id="194" name="Group 193">
            <a:extLst>
              <a:ext uri="{FF2B5EF4-FFF2-40B4-BE49-F238E27FC236}">
                <a16:creationId xmlns:a16="http://schemas.microsoft.com/office/drawing/2014/main" id="{0DBB5EB7-FEEC-44A1-8FFA-639AC4F45BE6}"/>
              </a:ext>
            </a:extLst>
          </p:cNvPr>
          <p:cNvGrpSpPr/>
          <p:nvPr/>
        </p:nvGrpSpPr>
        <p:grpSpPr>
          <a:xfrm>
            <a:off x="1357929" y="5224220"/>
            <a:ext cx="931640" cy="931640"/>
            <a:chOff x="2013490" y="5337878"/>
            <a:chExt cx="914400" cy="914400"/>
          </a:xfrm>
          <a:solidFill>
            <a:schemeClr val="bg1">
              <a:lumMod val="40000"/>
              <a:lumOff val="60000"/>
            </a:schemeClr>
          </a:solidFill>
        </p:grpSpPr>
        <p:sp>
          <p:nvSpPr>
            <p:cNvPr id="195" name="TextBox 194">
              <a:extLst>
                <a:ext uri="{FF2B5EF4-FFF2-40B4-BE49-F238E27FC236}">
                  <a16:creationId xmlns:a16="http://schemas.microsoft.com/office/drawing/2014/main" id="{60F8FD4F-2352-4EA7-955C-44B848E44676}"/>
                </a:ext>
              </a:extLst>
            </p:cNvPr>
            <p:cNvSpPr txBox="1"/>
            <p:nvPr/>
          </p:nvSpPr>
          <p:spPr>
            <a:xfrm>
              <a:off x="2181566" y="5606955"/>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013490" y="5337878"/>
              <a:ext cx="914400" cy="914400"/>
            </a:xfrm>
            <a:prstGeom prst="rect">
              <a:avLst/>
            </a:prstGeom>
          </p:spPr>
        </p:pic>
      </p:grpSp>
      <p:grpSp>
        <p:nvGrpSpPr>
          <p:cNvPr id="199" name="Group 198">
            <a:extLst>
              <a:ext uri="{FF2B5EF4-FFF2-40B4-BE49-F238E27FC236}">
                <a16:creationId xmlns:a16="http://schemas.microsoft.com/office/drawing/2014/main" id="{5B9C72DD-B4D7-4E6F-9EFF-DFFEDA169FDA}"/>
              </a:ext>
            </a:extLst>
          </p:cNvPr>
          <p:cNvGrpSpPr/>
          <p:nvPr/>
        </p:nvGrpSpPr>
        <p:grpSpPr>
          <a:xfrm>
            <a:off x="1284768" y="3086077"/>
            <a:ext cx="605216" cy="809632"/>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7" y="4096520"/>
              <a:ext cx="552449" cy="246221"/>
            </a:xfrm>
            <a:prstGeom prst="rect">
              <a:avLst/>
            </a:prstGeom>
            <a:noFill/>
          </p:spPr>
          <p:txBody>
            <a:bodyPr wrap="square" rtlCol="0">
              <a:spAutoFit/>
            </a:bodyPr>
            <a:lstStyle/>
            <a:p>
              <a:pPr algn="ctr"/>
              <a:r>
                <a:rPr lang="en-US" sz="1000"/>
                <a:t>JS</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729054" y="1703940"/>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JS</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1976907" y="1118025"/>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a:r>
                <a:rPr lang="en-US" sz="1000"/>
                <a:t>JS</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2370662" y="2147228"/>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JS</a:t>
              </a:r>
            </a:p>
          </p:txBody>
        </p:sp>
      </p:grpSp>
      <p:grpSp>
        <p:nvGrpSpPr>
          <p:cNvPr id="203" name="Group 202">
            <a:extLst>
              <a:ext uri="{FF2B5EF4-FFF2-40B4-BE49-F238E27FC236}">
                <a16:creationId xmlns:a16="http://schemas.microsoft.com/office/drawing/2014/main" id="{C06D5700-77D2-4981-A284-1972133CEEDA}"/>
              </a:ext>
            </a:extLst>
          </p:cNvPr>
          <p:cNvGrpSpPr/>
          <p:nvPr/>
        </p:nvGrpSpPr>
        <p:grpSpPr>
          <a:xfrm>
            <a:off x="1386984" y="2051681"/>
            <a:ext cx="914400" cy="914400"/>
            <a:chOff x="5179395" y="4794547"/>
            <a:chExt cx="914400" cy="914400"/>
          </a:xfrm>
          <a:solidFill>
            <a:schemeClr val="bg1">
              <a:lumMod val="40000"/>
              <a:lumOff val="60000"/>
            </a:schemeClr>
          </a:solidFill>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79395" y="4794547"/>
              <a:ext cx="914400" cy="914400"/>
            </a:xfrm>
            <a:prstGeom prst="rect">
              <a:avLst/>
            </a:prstGeom>
          </p:spPr>
        </p:pic>
      </p:grpSp>
      <p:grpSp>
        <p:nvGrpSpPr>
          <p:cNvPr id="224" name="Group 223">
            <a:extLst>
              <a:ext uri="{FF2B5EF4-FFF2-40B4-BE49-F238E27FC236}">
                <a16:creationId xmlns:a16="http://schemas.microsoft.com/office/drawing/2014/main" id="{BBC95F64-CF96-4392-ABF4-567FC0849AC6}"/>
              </a:ext>
            </a:extLst>
          </p:cNvPr>
          <p:cNvGrpSpPr/>
          <p:nvPr/>
        </p:nvGrpSpPr>
        <p:grpSpPr>
          <a:xfrm>
            <a:off x="8762231" y="5844737"/>
            <a:ext cx="605216" cy="809632"/>
            <a:chOff x="7631025" y="3554286"/>
            <a:chExt cx="605216" cy="809632"/>
          </a:xfrm>
        </p:grpSpPr>
        <p:grpSp>
          <p:nvGrpSpPr>
            <p:cNvPr id="243" name="Graphic 69" descr="Programmer female outline">
              <a:extLst>
                <a:ext uri="{FF2B5EF4-FFF2-40B4-BE49-F238E27FC236}">
                  <a16:creationId xmlns:a16="http://schemas.microsoft.com/office/drawing/2014/main" id="{6ADDCA81-74F8-47DF-B766-23F687FDED22}"/>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106A2C77-1244-42A5-B97F-0A773E6B6BFE}"/>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5C434711-9A18-446B-9AB0-64A497BFA653}"/>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244" name="TextBox 243">
              <a:extLst>
                <a:ext uri="{FF2B5EF4-FFF2-40B4-BE49-F238E27FC236}">
                  <a16:creationId xmlns:a16="http://schemas.microsoft.com/office/drawing/2014/main" id="{AD9BC755-EBCB-45AA-B582-2D02FF2287C1}"/>
                </a:ext>
              </a:extLst>
            </p:cNvPr>
            <p:cNvSpPr txBox="1"/>
            <p:nvPr/>
          </p:nvSpPr>
          <p:spPr>
            <a:xfrm>
              <a:off x="7657367" y="4096520"/>
              <a:ext cx="552449" cy="246221"/>
            </a:xfrm>
            <a:prstGeom prst="rect">
              <a:avLst/>
            </a:prstGeom>
            <a:noFill/>
          </p:spPr>
          <p:txBody>
            <a:bodyPr wrap="square" rtlCol="0">
              <a:spAutoFit/>
            </a:bodyPr>
            <a:lstStyle/>
            <a:p>
              <a:pPr algn="ctr"/>
              <a:r>
                <a:rPr lang="en-US" sz="1000"/>
                <a:t>Kotlin</a:t>
              </a:r>
            </a:p>
          </p:txBody>
        </p:sp>
      </p:grpSp>
      <p:grpSp>
        <p:nvGrpSpPr>
          <p:cNvPr id="225" name="Group 224">
            <a:extLst>
              <a:ext uri="{FF2B5EF4-FFF2-40B4-BE49-F238E27FC236}">
                <a16:creationId xmlns:a16="http://schemas.microsoft.com/office/drawing/2014/main" id="{F7F96F64-36D9-42F4-88D9-2B8CB5656D19}"/>
              </a:ext>
            </a:extLst>
          </p:cNvPr>
          <p:cNvGrpSpPr/>
          <p:nvPr/>
        </p:nvGrpSpPr>
        <p:grpSpPr>
          <a:xfrm>
            <a:off x="8045550" y="5013976"/>
            <a:ext cx="642036" cy="809624"/>
            <a:chOff x="6362032" y="2936883"/>
            <a:chExt cx="642036" cy="809624"/>
          </a:xfrm>
        </p:grpSpPr>
        <p:grpSp>
          <p:nvGrpSpPr>
            <p:cNvPr id="238" name="Graphic 70" descr="Programmer male with solid fill">
              <a:extLst>
                <a:ext uri="{FF2B5EF4-FFF2-40B4-BE49-F238E27FC236}">
                  <a16:creationId xmlns:a16="http://schemas.microsoft.com/office/drawing/2014/main" id="{CD9582BE-D1B2-4AA1-A129-1810D358F709}"/>
                </a:ext>
              </a:extLst>
            </p:cNvPr>
            <p:cNvGrpSpPr/>
            <p:nvPr/>
          </p:nvGrpSpPr>
          <p:grpSpPr>
            <a:xfrm>
              <a:off x="6362032" y="2936883"/>
              <a:ext cx="642036" cy="809624"/>
              <a:chOff x="6362032" y="2936883"/>
              <a:chExt cx="642036" cy="809624"/>
            </a:xfrm>
            <a:solidFill>
              <a:schemeClr val="tx1"/>
            </a:solidFill>
          </p:grpSpPr>
          <p:sp>
            <p:nvSpPr>
              <p:cNvPr id="241" name="Freeform: Shape 240">
                <a:extLst>
                  <a:ext uri="{FF2B5EF4-FFF2-40B4-BE49-F238E27FC236}">
                    <a16:creationId xmlns:a16="http://schemas.microsoft.com/office/drawing/2014/main" id="{7AFA23E3-F7ED-4068-B26F-90C1FD9C2C4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CD992A90-1076-4B4B-AB2F-FE83FB948339}"/>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239" name="Rectangle 238">
              <a:extLst>
                <a:ext uri="{FF2B5EF4-FFF2-40B4-BE49-F238E27FC236}">
                  <a16:creationId xmlns:a16="http://schemas.microsoft.com/office/drawing/2014/main" id="{CB46F7EA-B168-4C62-98AF-300CCDE68E98}"/>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TextBox 239">
              <a:extLst>
                <a:ext uri="{FF2B5EF4-FFF2-40B4-BE49-F238E27FC236}">
                  <a16:creationId xmlns:a16="http://schemas.microsoft.com/office/drawing/2014/main" id="{00EE9203-DE99-435A-9EA3-A97C082E28FA}"/>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Kotlin</a:t>
              </a:r>
            </a:p>
          </p:txBody>
        </p:sp>
      </p:grpSp>
      <p:grpSp>
        <p:nvGrpSpPr>
          <p:cNvPr id="226" name="Group 225">
            <a:extLst>
              <a:ext uri="{FF2B5EF4-FFF2-40B4-BE49-F238E27FC236}">
                <a16:creationId xmlns:a16="http://schemas.microsoft.com/office/drawing/2014/main" id="{8A767937-B64F-4539-9B03-9091E873FFB3}"/>
              </a:ext>
            </a:extLst>
          </p:cNvPr>
          <p:cNvGrpSpPr/>
          <p:nvPr/>
        </p:nvGrpSpPr>
        <p:grpSpPr>
          <a:xfrm>
            <a:off x="9810089" y="5348048"/>
            <a:ext cx="624376" cy="809620"/>
            <a:chOff x="7832116" y="1894212"/>
            <a:chExt cx="624376" cy="809620"/>
          </a:xfrm>
        </p:grpSpPr>
        <p:sp>
          <p:nvSpPr>
            <p:cNvPr id="234" name="TextBox 233">
              <a:extLst>
                <a:ext uri="{FF2B5EF4-FFF2-40B4-BE49-F238E27FC236}">
                  <a16:creationId xmlns:a16="http://schemas.microsoft.com/office/drawing/2014/main" id="{09F859D3-735A-4034-BB6A-4CBECFB5F0F1}"/>
                </a:ext>
              </a:extLst>
            </p:cNvPr>
            <p:cNvSpPr txBox="1"/>
            <p:nvPr/>
          </p:nvSpPr>
          <p:spPr>
            <a:xfrm>
              <a:off x="7868079" y="2420980"/>
              <a:ext cx="552449" cy="246221"/>
            </a:xfrm>
            <a:prstGeom prst="rect">
              <a:avLst/>
            </a:prstGeom>
            <a:noFill/>
          </p:spPr>
          <p:txBody>
            <a:bodyPr wrap="square" rtlCol="0">
              <a:spAutoFit/>
            </a:bodyPr>
            <a:lstStyle/>
            <a:p>
              <a:pPr algn="ctr"/>
              <a:r>
                <a:rPr lang="en-US" sz="1000"/>
                <a:t>Kotlin</a:t>
              </a:r>
            </a:p>
          </p:txBody>
        </p:sp>
        <p:grpSp>
          <p:nvGrpSpPr>
            <p:cNvPr id="235" name="Graphic 72" descr="Programmer male outline">
              <a:extLst>
                <a:ext uri="{FF2B5EF4-FFF2-40B4-BE49-F238E27FC236}">
                  <a16:creationId xmlns:a16="http://schemas.microsoft.com/office/drawing/2014/main" id="{3FF7E093-8624-4EE6-A702-2498C2F4161B}"/>
                </a:ext>
              </a:extLst>
            </p:cNvPr>
            <p:cNvGrpSpPr/>
            <p:nvPr/>
          </p:nvGrpSpPr>
          <p:grpSpPr>
            <a:xfrm>
              <a:off x="7832116" y="1894212"/>
              <a:ext cx="624376" cy="809620"/>
              <a:chOff x="7832116" y="1894212"/>
              <a:chExt cx="624376" cy="809620"/>
            </a:xfrm>
            <a:solidFill>
              <a:schemeClr val="tx1"/>
            </a:solidFill>
          </p:grpSpPr>
          <p:sp>
            <p:nvSpPr>
              <p:cNvPr id="236" name="Freeform: Shape 235">
                <a:extLst>
                  <a:ext uri="{FF2B5EF4-FFF2-40B4-BE49-F238E27FC236}">
                    <a16:creationId xmlns:a16="http://schemas.microsoft.com/office/drawing/2014/main" id="{E54A92B3-D076-4B99-B8CE-F9CF9A81A42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237" name="Freeform: Shape 236">
                <a:extLst>
                  <a:ext uri="{FF2B5EF4-FFF2-40B4-BE49-F238E27FC236}">
                    <a16:creationId xmlns:a16="http://schemas.microsoft.com/office/drawing/2014/main" id="{A2840637-6502-4A0B-8C5E-3FF8C4E7635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227" name="Group 226">
            <a:extLst>
              <a:ext uri="{FF2B5EF4-FFF2-40B4-BE49-F238E27FC236}">
                <a16:creationId xmlns:a16="http://schemas.microsoft.com/office/drawing/2014/main" id="{A71E169C-0D83-4940-B82F-0D90A97C2B75}"/>
              </a:ext>
            </a:extLst>
          </p:cNvPr>
          <p:cNvGrpSpPr/>
          <p:nvPr/>
        </p:nvGrpSpPr>
        <p:grpSpPr>
          <a:xfrm>
            <a:off x="9810089" y="4239735"/>
            <a:ext cx="914400" cy="914400"/>
            <a:chOff x="6212942" y="1808483"/>
            <a:chExt cx="914400" cy="914400"/>
          </a:xfrm>
        </p:grpSpPr>
        <p:pic>
          <p:nvPicPr>
            <p:cNvPr id="231" name="Graphic 230" descr="Programmer female with solid fill">
              <a:extLst>
                <a:ext uri="{FF2B5EF4-FFF2-40B4-BE49-F238E27FC236}">
                  <a16:creationId xmlns:a16="http://schemas.microsoft.com/office/drawing/2014/main" id="{19A9CD78-3907-41EF-9447-1E29962254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32" name="Rectangle 231">
              <a:extLst>
                <a:ext uri="{FF2B5EF4-FFF2-40B4-BE49-F238E27FC236}">
                  <a16:creationId xmlns:a16="http://schemas.microsoft.com/office/drawing/2014/main" id="{CEFD22F6-C78A-4DEF-96D2-81FC6677B881}"/>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TextBox 232">
              <a:extLst>
                <a:ext uri="{FF2B5EF4-FFF2-40B4-BE49-F238E27FC236}">
                  <a16:creationId xmlns:a16="http://schemas.microsoft.com/office/drawing/2014/main" id="{2145691F-D06A-4445-96C9-623F7B17DCF1}"/>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Kotlin</a:t>
              </a:r>
            </a:p>
          </p:txBody>
        </p:sp>
      </p:grpSp>
      <p:grpSp>
        <p:nvGrpSpPr>
          <p:cNvPr id="250" name="Group 249">
            <a:extLst>
              <a:ext uri="{FF2B5EF4-FFF2-40B4-BE49-F238E27FC236}">
                <a16:creationId xmlns:a16="http://schemas.microsoft.com/office/drawing/2014/main" id="{AA8957EC-FAE0-4285-A70B-A62EDD10EFDE}"/>
              </a:ext>
            </a:extLst>
          </p:cNvPr>
          <p:cNvGrpSpPr/>
          <p:nvPr/>
        </p:nvGrpSpPr>
        <p:grpSpPr>
          <a:xfrm>
            <a:off x="10462212" y="2135731"/>
            <a:ext cx="605216" cy="809632"/>
            <a:chOff x="7631025" y="3554286"/>
            <a:chExt cx="605216" cy="809632"/>
          </a:xfrm>
        </p:grpSpPr>
        <p:grpSp>
          <p:nvGrpSpPr>
            <p:cNvPr id="266" name="Graphic 69" descr="Programmer female outline">
              <a:extLst>
                <a:ext uri="{FF2B5EF4-FFF2-40B4-BE49-F238E27FC236}">
                  <a16:creationId xmlns:a16="http://schemas.microsoft.com/office/drawing/2014/main" id="{A013E68E-0FBD-4668-BE32-CE8488965847}"/>
                </a:ext>
              </a:extLst>
            </p:cNvPr>
            <p:cNvGrpSpPr/>
            <p:nvPr/>
          </p:nvGrpSpPr>
          <p:grpSpPr>
            <a:xfrm>
              <a:off x="7631025" y="3554286"/>
              <a:ext cx="605216" cy="809632"/>
              <a:chOff x="7631025" y="3554286"/>
              <a:chExt cx="605216" cy="809632"/>
            </a:xfrm>
            <a:solidFill>
              <a:schemeClr val="tx1"/>
            </a:solidFill>
          </p:grpSpPr>
          <p:sp>
            <p:nvSpPr>
              <p:cNvPr id="268" name="Freeform: Shape 267">
                <a:extLst>
                  <a:ext uri="{FF2B5EF4-FFF2-40B4-BE49-F238E27FC236}">
                    <a16:creationId xmlns:a16="http://schemas.microsoft.com/office/drawing/2014/main" id="{75BB08B2-504C-4C14-A537-34D95AB9AEB4}"/>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269" name="Freeform: Shape 268">
                <a:extLst>
                  <a:ext uri="{FF2B5EF4-FFF2-40B4-BE49-F238E27FC236}">
                    <a16:creationId xmlns:a16="http://schemas.microsoft.com/office/drawing/2014/main" id="{50164AC6-359C-463A-8765-39E92B3A3178}"/>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267" name="TextBox 266">
              <a:extLst>
                <a:ext uri="{FF2B5EF4-FFF2-40B4-BE49-F238E27FC236}">
                  <a16:creationId xmlns:a16="http://schemas.microsoft.com/office/drawing/2014/main" id="{D05772B3-589A-47A7-9A7A-32DDB28E6E79}"/>
                </a:ext>
              </a:extLst>
            </p:cNvPr>
            <p:cNvSpPr txBox="1"/>
            <p:nvPr/>
          </p:nvSpPr>
          <p:spPr>
            <a:xfrm>
              <a:off x="7657367" y="4096520"/>
              <a:ext cx="552449" cy="246221"/>
            </a:xfrm>
            <a:prstGeom prst="rect">
              <a:avLst/>
            </a:prstGeom>
            <a:noFill/>
          </p:spPr>
          <p:txBody>
            <a:bodyPr wrap="square" rtlCol="0">
              <a:spAutoFit/>
            </a:bodyPr>
            <a:lstStyle/>
            <a:p>
              <a:pPr algn="ctr"/>
              <a:r>
                <a:rPr lang="en-US" sz="1000"/>
                <a:t>JS</a:t>
              </a:r>
            </a:p>
          </p:txBody>
        </p:sp>
      </p:grpSp>
      <p:grpSp>
        <p:nvGrpSpPr>
          <p:cNvPr id="251" name="Group 250">
            <a:extLst>
              <a:ext uri="{FF2B5EF4-FFF2-40B4-BE49-F238E27FC236}">
                <a16:creationId xmlns:a16="http://schemas.microsoft.com/office/drawing/2014/main" id="{0C71F369-D86D-45E4-B1AC-96ABEF9209A3}"/>
              </a:ext>
            </a:extLst>
          </p:cNvPr>
          <p:cNvGrpSpPr/>
          <p:nvPr/>
        </p:nvGrpSpPr>
        <p:grpSpPr>
          <a:xfrm>
            <a:off x="9193219" y="1518328"/>
            <a:ext cx="642036" cy="809624"/>
            <a:chOff x="6362032" y="2936883"/>
            <a:chExt cx="642036" cy="809624"/>
          </a:xfrm>
        </p:grpSpPr>
        <p:grpSp>
          <p:nvGrpSpPr>
            <p:cNvPr id="261" name="Graphic 70" descr="Programmer male with solid fill">
              <a:extLst>
                <a:ext uri="{FF2B5EF4-FFF2-40B4-BE49-F238E27FC236}">
                  <a16:creationId xmlns:a16="http://schemas.microsoft.com/office/drawing/2014/main" id="{3917323B-9376-4922-B23D-830B352BE5C4}"/>
                </a:ext>
              </a:extLst>
            </p:cNvPr>
            <p:cNvGrpSpPr/>
            <p:nvPr/>
          </p:nvGrpSpPr>
          <p:grpSpPr>
            <a:xfrm>
              <a:off x="6362032" y="2936883"/>
              <a:ext cx="642036" cy="809624"/>
              <a:chOff x="6362032" y="2936883"/>
              <a:chExt cx="642036" cy="809624"/>
            </a:xfrm>
            <a:solidFill>
              <a:schemeClr val="tx1"/>
            </a:solidFill>
          </p:grpSpPr>
          <p:sp>
            <p:nvSpPr>
              <p:cNvPr id="264" name="Freeform: Shape 263">
                <a:extLst>
                  <a:ext uri="{FF2B5EF4-FFF2-40B4-BE49-F238E27FC236}">
                    <a16:creationId xmlns:a16="http://schemas.microsoft.com/office/drawing/2014/main" id="{D8D581F5-6DB7-4F0A-A290-6671ECB7306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265" name="Freeform: Shape 264">
                <a:extLst>
                  <a:ext uri="{FF2B5EF4-FFF2-40B4-BE49-F238E27FC236}">
                    <a16:creationId xmlns:a16="http://schemas.microsoft.com/office/drawing/2014/main" id="{A9EC56E5-A58B-4C87-B0DB-9218D99BAE48}"/>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262" name="Rectangle 261">
              <a:extLst>
                <a:ext uri="{FF2B5EF4-FFF2-40B4-BE49-F238E27FC236}">
                  <a16:creationId xmlns:a16="http://schemas.microsoft.com/office/drawing/2014/main" id="{6C231151-5D63-4C44-86A4-CE1439DDC21F}"/>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TextBox 262">
              <a:extLst>
                <a:ext uri="{FF2B5EF4-FFF2-40B4-BE49-F238E27FC236}">
                  <a16:creationId xmlns:a16="http://schemas.microsoft.com/office/drawing/2014/main" id="{05B56444-204F-48D8-BF97-BC99E7FF7555}"/>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JS</a:t>
              </a:r>
            </a:p>
          </p:txBody>
        </p:sp>
      </p:grpSp>
      <p:grpSp>
        <p:nvGrpSpPr>
          <p:cNvPr id="252" name="Group 251">
            <a:extLst>
              <a:ext uri="{FF2B5EF4-FFF2-40B4-BE49-F238E27FC236}">
                <a16:creationId xmlns:a16="http://schemas.microsoft.com/office/drawing/2014/main" id="{C58E9E04-6235-41A3-9052-D8F0FB149B7E}"/>
              </a:ext>
            </a:extLst>
          </p:cNvPr>
          <p:cNvGrpSpPr/>
          <p:nvPr/>
        </p:nvGrpSpPr>
        <p:grpSpPr>
          <a:xfrm>
            <a:off x="10663303" y="475657"/>
            <a:ext cx="624376" cy="809620"/>
            <a:chOff x="7832116" y="1894212"/>
            <a:chExt cx="624376" cy="809620"/>
          </a:xfrm>
        </p:grpSpPr>
        <p:sp>
          <p:nvSpPr>
            <p:cNvPr id="257" name="TextBox 256">
              <a:extLst>
                <a:ext uri="{FF2B5EF4-FFF2-40B4-BE49-F238E27FC236}">
                  <a16:creationId xmlns:a16="http://schemas.microsoft.com/office/drawing/2014/main" id="{A3FCC542-8C8C-447A-A5B1-256068976D7E}"/>
                </a:ext>
              </a:extLst>
            </p:cNvPr>
            <p:cNvSpPr txBox="1"/>
            <p:nvPr/>
          </p:nvSpPr>
          <p:spPr>
            <a:xfrm>
              <a:off x="7868079" y="2420980"/>
              <a:ext cx="552449" cy="246221"/>
            </a:xfrm>
            <a:prstGeom prst="rect">
              <a:avLst/>
            </a:prstGeom>
            <a:noFill/>
          </p:spPr>
          <p:txBody>
            <a:bodyPr wrap="square" rtlCol="0">
              <a:spAutoFit/>
            </a:bodyPr>
            <a:lstStyle/>
            <a:p>
              <a:pPr algn="ctr"/>
              <a:r>
                <a:rPr lang="en-US" sz="1000"/>
                <a:t>JS</a:t>
              </a:r>
            </a:p>
          </p:txBody>
        </p:sp>
        <p:grpSp>
          <p:nvGrpSpPr>
            <p:cNvPr id="258" name="Graphic 72" descr="Programmer male outline">
              <a:extLst>
                <a:ext uri="{FF2B5EF4-FFF2-40B4-BE49-F238E27FC236}">
                  <a16:creationId xmlns:a16="http://schemas.microsoft.com/office/drawing/2014/main" id="{04671CAF-63F1-4D1D-9F10-E96E28B869B4}"/>
                </a:ext>
              </a:extLst>
            </p:cNvPr>
            <p:cNvGrpSpPr/>
            <p:nvPr/>
          </p:nvGrpSpPr>
          <p:grpSpPr>
            <a:xfrm>
              <a:off x="7832116" y="1894212"/>
              <a:ext cx="624376" cy="809620"/>
              <a:chOff x="7832116" y="1894212"/>
              <a:chExt cx="624376" cy="809620"/>
            </a:xfrm>
            <a:solidFill>
              <a:schemeClr val="tx1"/>
            </a:solidFill>
          </p:grpSpPr>
          <p:sp>
            <p:nvSpPr>
              <p:cNvPr id="259" name="Freeform: Shape 258">
                <a:extLst>
                  <a:ext uri="{FF2B5EF4-FFF2-40B4-BE49-F238E27FC236}">
                    <a16:creationId xmlns:a16="http://schemas.microsoft.com/office/drawing/2014/main" id="{F6868283-8607-4B63-9157-F23337BEA312}"/>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81113A9D-347F-4C6A-A7F8-43150A390A96}"/>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253" name="Group 252">
            <a:extLst>
              <a:ext uri="{FF2B5EF4-FFF2-40B4-BE49-F238E27FC236}">
                <a16:creationId xmlns:a16="http://schemas.microsoft.com/office/drawing/2014/main" id="{4DE10506-71ED-4C49-A821-F49330C369ED}"/>
              </a:ext>
            </a:extLst>
          </p:cNvPr>
          <p:cNvGrpSpPr/>
          <p:nvPr/>
        </p:nvGrpSpPr>
        <p:grpSpPr>
          <a:xfrm>
            <a:off x="9044129" y="389928"/>
            <a:ext cx="914400" cy="914400"/>
            <a:chOff x="6212942" y="1808483"/>
            <a:chExt cx="914400" cy="914400"/>
          </a:xfrm>
        </p:grpSpPr>
        <p:pic>
          <p:nvPicPr>
            <p:cNvPr id="254" name="Graphic 253" descr="Programmer female with solid fill">
              <a:extLst>
                <a:ext uri="{FF2B5EF4-FFF2-40B4-BE49-F238E27FC236}">
                  <a16:creationId xmlns:a16="http://schemas.microsoft.com/office/drawing/2014/main" id="{57D2960F-AFBB-4F13-A28C-0BE2E9C2CF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5" name="Rectangle 254">
              <a:extLst>
                <a:ext uri="{FF2B5EF4-FFF2-40B4-BE49-F238E27FC236}">
                  <a16:creationId xmlns:a16="http://schemas.microsoft.com/office/drawing/2014/main" id="{7D310967-B207-4592-AB2D-9A3C604B779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TextBox 255">
              <a:extLst>
                <a:ext uri="{FF2B5EF4-FFF2-40B4-BE49-F238E27FC236}">
                  <a16:creationId xmlns:a16="http://schemas.microsoft.com/office/drawing/2014/main" id="{D1042C49-A309-4A52-9A85-67638022ACFA}"/>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JS</a:t>
              </a:r>
            </a:p>
          </p:txBody>
        </p:sp>
      </p:grpSp>
      <p:grpSp>
        <p:nvGrpSpPr>
          <p:cNvPr id="197" name="Group 196">
            <a:extLst>
              <a:ext uri="{FF2B5EF4-FFF2-40B4-BE49-F238E27FC236}">
                <a16:creationId xmlns:a16="http://schemas.microsoft.com/office/drawing/2014/main" id="{BE7E3C0F-3D42-4D02-8136-4A59750CCEC4}"/>
              </a:ext>
            </a:extLst>
          </p:cNvPr>
          <p:cNvGrpSpPr/>
          <p:nvPr/>
        </p:nvGrpSpPr>
        <p:grpSpPr>
          <a:xfrm>
            <a:off x="9786611" y="1222661"/>
            <a:ext cx="914400" cy="914400"/>
            <a:chOff x="2204606" y="5539769"/>
            <a:chExt cx="914400" cy="914400"/>
          </a:xfrm>
          <a:solidFill>
            <a:schemeClr val="bg1">
              <a:lumMod val="40000"/>
              <a:lumOff val="60000"/>
            </a:schemeClr>
          </a:solidFill>
        </p:grpSpPr>
        <p:sp>
          <p:nvSpPr>
            <p:cNvPr id="198" name="TextBox 197">
              <a:extLst>
                <a:ext uri="{FF2B5EF4-FFF2-40B4-BE49-F238E27FC236}">
                  <a16:creationId xmlns:a16="http://schemas.microsoft.com/office/drawing/2014/main" id="{0969CB8C-1EC9-492C-9442-D4AACDDA39F1}"/>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iOS</a:t>
              </a:r>
            </a:p>
          </p:txBody>
        </p:sp>
        <p:pic>
          <p:nvPicPr>
            <p:cNvPr id="223" name="Graphic 222" descr="Smart Phone with solid fill">
              <a:extLst>
                <a:ext uri="{FF2B5EF4-FFF2-40B4-BE49-F238E27FC236}">
                  <a16:creationId xmlns:a16="http://schemas.microsoft.com/office/drawing/2014/main" id="{B2CE087F-67C2-43DD-B908-7A111DAFBE2D}"/>
                </a:ext>
              </a:extLst>
            </p:cNvPr>
            <p:cNvPicPr>
              <a:picLocks noChangeAspect="1"/>
            </p:cNvPicPr>
            <p:nvPr/>
          </p:nvPicPr>
          <p:blipFill>
            <a:blip r:embed="rId11">
              <a:extLst>
                <a:ext uri="{96DAC541-7B7A-43D3-8B79-37D633B846F1}">
                  <asvg:svgBlip xmlns:asvg="http://schemas.microsoft.com/office/drawing/2016/SVG/main" r:embed="rId20"/>
                </a:ext>
              </a:extLst>
            </a:blip>
            <a:stretch>
              <a:fillRect/>
            </a:stretch>
          </p:blipFill>
          <p:spPr>
            <a:xfrm>
              <a:off x="2204606" y="5539769"/>
              <a:ext cx="914400" cy="914400"/>
            </a:xfrm>
            <a:prstGeom prst="rect">
              <a:avLst/>
            </a:prstGeom>
          </p:spPr>
        </p:pic>
      </p:grpSp>
      <p:grpSp>
        <p:nvGrpSpPr>
          <p:cNvPr id="247" name="Group 246">
            <a:extLst>
              <a:ext uri="{FF2B5EF4-FFF2-40B4-BE49-F238E27FC236}">
                <a16:creationId xmlns:a16="http://schemas.microsoft.com/office/drawing/2014/main" id="{7DD7D162-3483-407C-9A69-00F35DF63E80}"/>
              </a:ext>
            </a:extLst>
          </p:cNvPr>
          <p:cNvGrpSpPr/>
          <p:nvPr/>
        </p:nvGrpSpPr>
        <p:grpSpPr>
          <a:xfrm>
            <a:off x="3980586" y="3566066"/>
            <a:ext cx="914400" cy="914400"/>
            <a:chOff x="5179395" y="4794547"/>
            <a:chExt cx="914400" cy="914400"/>
          </a:xfrm>
          <a:solidFill>
            <a:schemeClr val="bg1">
              <a:lumMod val="40000"/>
              <a:lumOff val="60000"/>
            </a:schemeClr>
          </a:solidFill>
        </p:grpSpPr>
        <p:pic>
          <p:nvPicPr>
            <p:cNvPr id="248" name="Picture 247">
              <a:extLst>
                <a:ext uri="{FF2B5EF4-FFF2-40B4-BE49-F238E27FC236}">
                  <a16:creationId xmlns:a16="http://schemas.microsoft.com/office/drawing/2014/main" id="{2B88C176-4C89-49F1-AC5C-9D30163DBB27}"/>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2" name="Graphic 271" descr="Smart Phone outline">
              <a:extLst>
                <a:ext uri="{FF2B5EF4-FFF2-40B4-BE49-F238E27FC236}">
                  <a16:creationId xmlns:a16="http://schemas.microsoft.com/office/drawing/2014/main" id="{9007BADD-EDE4-4B81-ADA7-B7578110BD3A}"/>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grpSp>
        <p:nvGrpSpPr>
          <p:cNvPr id="273" name="Group 272">
            <a:extLst>
              <a:ext uri="{FF2B5EF4-FFF2-40B4-BE49-F238E27FC236}">
                <a16:creationId xmlns:a16="http://schemas.microsoft.com/office/drawing/2014/main" id="{844A09C3-1A5E-4F42-A576-D2278ECA57BE}"/>
              </a:ext>
            </a:extLst>
          </p:cNvPr>
          <p:cNvGrpSpPr/>
          <p:nvPr/>
        </p:nvGrpSpPr>
        <p:grpSpPr>
          <a:xfrm>
            <a:off x="8836425" y="4725553"/>
            <a:ext cx="914400" cy="914400"/>
            <a:chOff x="5179395" y="4794547"/>
            <a:chExt cx="914400" cy="914400"/>
          </a:xfrm>
          <a:solidFill>
            <a:schemeClr val="bg1">
              <a:lumMod val="40000"/>
              <a:lumOff val="60000"/>
            </a:schemeClr>
          </a:solidFill>
        </p:grpSpPr>
        <p:pic>
          <p:nvPicPr>
            <p:cNvPr id="274" name="Picture 273">
              <a:extLst>
                <a:ext uri="{FF2B5EF4-FFF2-40B4-BE49-F238E27FC236}">
                  <a16:creationId xmlns:a16="http://schemas.microsoft.com/office/drawing/2014/main" id="{7C0321DF-365D-432D-9DAC-286F629C800B}"/>
                </a:ext>
              </a:extLst>
            </p:cNvPr>
            <p:cNvPicPr>
              <a:picLocks noChangeAspect="1"/>
            </p:cNvPicPr>
            <p:nvPr/>
          </p:nvPicPr>
          <p:blipFill>
            <a:blip r:embed="rId17"/>
            <a:stretch>
              <a:fillRect/>
            </a:stretch>
          </p:blipFill>
          <p:spPr>
            <a:xfrm>
              <a:off x="5498185" y="5071417"/>
              <a:ext cx="292348" cy="356881"/>
            </a:xfrm>
            <a:prstGeom prst="rect">
              <a:avLst/>
            </a:prstGeom>
            <a:noFill/>
          </p:spPr>
        </p:pic>
        <p:pic>
          <p:nvPicPr>
            <p:cNvPr id="275" name="Graphic 274" descr="Smart Phone outline">
              <a:extLst>
                <a:ext uri="{FF2B5EF4-FFF2-40B4-BE49-F238E27FC236}">
                  <a16:creationId xmlns:a16="http://schemas.microsoft.com/office/drawing/2014/main" id="{A9352AA2-6D2A-4187-B7F6-2E4353F96BED}"/>
                </a:ext>
              </a:extLst>
            </p:cNvPr>
            <p:cNvPicPr>
              <a:picLocks noChangeAspect="1"/>
            </p:cNvPicPr>
            <p:nvPr/>
          </p:nvPicPr>
          <p:blipFill>
            <a:blip r:embed="rId18">
              <a:extLst>
                <a:ext uri="{96DAC541-7B7A-43D3-8B79-37D633B846F1}">
                  <asvg:svgBlip xmlns:asvg="http://schemas.microsoft.com/office/drawing/2016/SVG/main" r:embed="rId21"/>
                </a:ext>
              </a:extLst>
            </a:blip>
            <a:stretch>
              <a:fillRect/>
            </a:stretch>
          </p:blipFill>
          <p:spPr>
            <a:xfrm>
              <a:off x="5179395" y="4794547"/>
              <a:ext cx="914400" cy="914400"/>
            </a:xfrm>
            <a:prstGeom prst="rect">
              <a:avLst/>
            </a:prstGeom>
          </p:spPr>
        </p:pic>
      </p:grpSp>
    </p:spTree>
    <p:extLst>
      <p:ext uri="{BB962C8B-B14F-4D97-AF65-F5344CB8AC3E}">
        <p14:creationId xmlns:p14="http://schemas.microsoft.com/office/powerpoint/2010/main" val="397119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500"/>
                                        <p:tgtEl>
                                          <p:spTgt spid="67"/>
                                        </p:tgtEl>
                                      </p:cBhvr>
                                    </p:animEffect>
                                  </p:childTnLst>
                                </p:cTn>
                              </p:par>
                              <p:par>
                                <p:cTn id="8" presetID="10" presetClass="entr" presetSubtype="0" fill="hold" nodeType="withEffect">
                                  <p:stCondLst>
                                    <p:cond delay="750"/>
                                  </p:stCondLst>
                                  <p:childTnLst>
                                    <p:set>
                                      <p:cBhvr>
                                        <p:cTn id="9" dur="1" fill="hold">
                                          <p:stCondLst>
                                            <p:cond delay="0"/>
                                          </p:stCondLst>
                                        </p:cTn>
                                        <p:tgtEl>
                                          <p:spTgt spid="81"/>
                                        </p:tgtEl>
                                        <p:attrNameLst>
                                          <p:attrName>style.visibility</p:attrName>
                                        </p:attrNameLst>
                                      </p:cBhvr>
                                      <p:to>
                                        <p:strVal val="visible"/>
                                      </p:to>
                                    </p:set>
                                    <p:animEffect transition="in" filter="fade">
                                      <p:cBhvr>
                                        <p:cTn id="10" dur="500"/>
                                        <p:tgtEl>
                                          <p:spTgt spid="81"/>
                                        </p:tgtEl>
                                      </p:cBhvr>
                                    </p:animEffect>
                                  </p:childTnLst>
                                </p:cTn>
                              </p:par>
                              <p:par>
                                <p:cTn id="11" presetID="10" presetClass="entr" presetSubtype="0" fill="hold" nodeType="withEffect">
                                  <p:stCondLst>
                                    <p:cond delay="1000"/>
                                  </p:stCondLst>
                                  <p:childTnLst>
                                    <p:set>
                                      <p:cBhvr>
                                        <p:cTn id="12" dur="1" fill="hold">
                                          <p:stCondLst>
                                            <p:cond delay="0"/>
                                          </p:stCondLst>
                                        </p:cTn>
                                        <p:tgtEl>
                                          <p:spTgt spid="88"/>
                                        </p:tgtEl>
                                        <p:attrNameLst>
                                          <p:attrName>style.visibility</p:attrName>
                                        </p:attrNameLst>
                                      </p:cBhvr>
                                      <p:to>
                                        <p:strVal val="visible"/>
                                      </p:to>
                                    </p:set>
                                    <p:animEffect transition="in" filter="fade">
                                      <p:cBhvr>
                                        <p:cTn id="13" dur="500"/>
                                        <p:tgtEl>
                                          <p:spTgt spid="88"/>
                                        </p:tgtEl>
                                      </p:cBhvr>
                                    </p:animEffect>
                                  </p:childTnLst>
                                </p:cTn>
                              </p:par>
                              <p:par>
                                <p:cTn id="14" presetID="10" presetClass="entr" presetSubtype="0" fill="hold" nodeType="withEffect">
                                  <p:stCondLst>
                                    <p:cond delay="500"/>
                                  </p:stCondLst>
                                  <p:childTnLst>
                                    <p:set>
                                      <p:cBhvr>
                                        <p:cTn id="15" dur="1" fill="hold">
                                          <p:stCondLst>
                                            <p:cond delay="0"/>
                                          </p:stCondLst>
                                        </p:cTn>
                                        <p:tgtEl>
                                          <p:spTgt spid="97"/>
                                        </p:tgtEl>
                                        <p:attrNameLst>
                                          <p:attrName>style.visibility</p:attrName>
                                        </p:attrNameLst>
                                      </p:cBhvr>
                                      <p:to>
                                        <p:strVal val="visible"/>
                                      </p:to>
                                    </p:set>
                                    <p:animEffect transition="in" filter="fade">
                                      <p:cBhvr>
                                        <p:cTn id="16" dur="500"/>
                                        <p:tgtEl>
                                          <p:spTgt spid="97"/>
                                        </p:tgtEl>
                                      </p:cBhvr>
                                    </p:animEffect>
                                  </p:childTnLst>
                                </p:cTn>
                              </p:par>
                              <p:par>
                                <p:cTn id="17" presetID="10" presetClass="entr" presetSubtype="0" fill="hold" nodeType="withEffect">
                                  <p:stCondLst>
                                    <p:cond delay="1500"/>
                                  </p:stCondLst>
                                  <p:childTnLst>
                                    <p:set>
                                      <p:cBhvr>
                                        <p:cTn id="18" dur="1" fill="hold">
                                          <p:stCondLst>
                                            <p:cond delay="0"/>
                                          </p:stCondLst>
                                        </p:cTn>
                                        <p:tgtEl>
                                          <p:spTgt spid="104"/>
                                        </p:tgtEl>
                                        <p:attrNameLst>
                                          <p:attrName>style.visibility</p:attrName>
                                        </p:attrNameLst>
                                      </p:cBhvr>
                                      <p:to>
                                        <p:strVal val="visible"/>
                                      </p:to>
                                    </p:set>
                                    <p:animEffect transition="in" filter="fade">
                                      <p:cBhvr>
                                        <p:cTn id="19" dur="500"/>
                                        <p:tgtEl>
                                          <p:spTgt spid="104"/>
                                        </p:tgtEl>
                                      </p:cBhvr>
                                    </p:animEffect>
                                  </p:childTnLst>
                                </p:cTn>
                              </p:par>
                              <p:par>
                                <p:cTn id="20" presetID="10" presetClass="entr" presetSubtype="0" fill="hold"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par>
                                <p:cTn id="23" presetID="10" presetClass="entr" presetSubtype="0" fill="hold" nodeType="withEffect">
                                  <p:stCondLst>
                                    <p:cond delay="500"/>
                                  </p:stCondLst>
                                  <p:childTnLst>
                                    <p:set>
                                      <p:cBhvr>
                                        <p:cTn id="24" dur="1" fill="hold">
                                          <p:stCondLst>
                                            <p:cond delay="0"/>
                                          </p:stCondLst>
                                        </p:cTn>
                                        <p:tgtEl>
                                          <p:spTgt spid="109"/>
                                        </p:tgtEl>
                                        <p:attrNameLst>
                                          <p:attrName>style.visibility</p:attrName>
                                        </p:attrNameLst>
                                      </p:cBhvr>
                                      <p:to>
                                        <p:strVal val="visible"/>
                                      </p:to>
                                    </p:set>
                                    <p:animEffect transition="in" filter="fade">
                                      <p:cBhvr>
                                        <p:cTn id="25" dur="500"/>
                                        <p:tgtEl>
                                          <p:spTgt spid="109"/>
                                        </p:tgtEl>
                                      </p:cBhvr>
                                    </p:animEffect>
                                  </p:childTnLst>
                                </p:cTn>
                              </p:par>
                              <p:par>
                                <p:cTn id="26" presetID="10" presetClass="entr" presetSubtype="0" fill="hold" nodeType="with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nodeType="withEffect">
                                  <p:stCondLst>
                                    <p:cond delay="500"/>
                                  </p:stCondLst>
                                  <p:childTnLst>
                                    <p:set>
                                      <p:cBhvr>
                                        <p:cTn id="30" dur="1" fill="hold">
                                          <p:stCondLst>
                                            <p:cond delay="0"/>
                                          </p:stCondLst>
                                        </p:cTn>
                                        <p:tgtEl>
                                          <p:spTgt spid="111"/>
                                        </p:tgtEl>
                                        <p:attrNameLst>
                                          <p:attrName>style.visibility</p:attrName>
                                        </p:attrNameLst>
                                      </p:cBhvr>
                                      <p:to>
                                        <p:strVal val="visible"/>
                                      </p:to>
                                    </p:set>
                                    <p:animEffect transition="in" filter="fade">
                                      <p:cBhvr>
                                        <p:cTn id="31" dur="500"/>
                                        <p:tgtEl>
                                          <p:spTgt spid="111"/>
                                        </p:tgtEl>
                                      </p:cBhvr>
                                    </p:animEffect>
                                  </p:childTnLst>
                                </p:cTn>
                              </p:par>
                              <p:par>
                                <p:cTn id="32" presetID="10" presetClass="entr" presetSubtype="0" fill="hold" nodeType="withEffect">
                                  <p:stCondLst>
                                    <p:cond delay="1000"/>
                                  </p:stCondLst>
                                  <p:childTnLst>
                                    <p:set>
                                      <p:cBhvr>
                                        <p:cTn id="33" dur="1" fill="hold">
                                          <p:stCondLst>
                                            <p:cond delay="0"/>
                                          </p:stCondLst>
                                        </p:cTn>
                                        <p:tgtEl>
                                          <p:spTgt spid="135"/>
                                        </p:tgtEl>
                                        <p:attrNameLst>
                                          <p:attrName>style.visibility</p:attrName>
                                        </p:attrNameLst>
                                      </p:cBhvr>
                                      <p:to>
                                        <p:strVal val="visible"/>
                                      </p:to>
                                    </p:set>
                                    <p:animEffect transition="in" filter="fade">
                                      <p:cBhvr>
                                        <p:cTn id="34" dur="500"/>
                                        <p:tgtEl>
                                          <p:spTgt spid="135"/>
                                        </p:tgtEl>
                                      </p:cBhvr>
                                    </p:animEffect>
                                  </p:childTnLst>
                                </p:cTn>
                              </p:par>
                              <p:par>
                                <p:cTn id="35" presetID="10" presetClass="entr" presetSubtype="0" fill="hold" nodeType="withEffect">
                                  <p:stCondLst>
                                    <p:cond delay="500"/>
                                  </p:stCondLst>
                                  <p:childTnLst>
                                    <p:set>
                                      <p:cBhvr>
                                        <p:cTn id="36" dur="1" fill="hold">
                                          <p:stCondLst>
                                            <p:cond delay="0"/>
                                          </p:stCondLst>
                                        </p:cTn>
                                        <p:tgtEl>
                                          <p:spTgt spid="136"/>
                                        </p:tgtEl>
                                        <p:attrNameLst>
                                          <p:attrName>style.visibility</p:attrName>
                                        </p:attrNameLst>
                                      </p:cBhvr>
                                      <p:to>
                                        <p:strVal val="visible"/>
                                      </p:to>
                                    </p:set>
                                    <p:animEffect transition="in" filter="fade">
                                      <p:cBhvr>
                                        <p:cTn id="37" dur="500"/>
                                        <p:tgtEl>
                                          <p:spTgt spid="136"/>
                                        </p:tgtEl>
                                      </p:cBhvr>
                                    </p:animEffect>
                                  </p:childTnLst>
                                </p:cTn>
                              </p:par>
                              <p:par>
                                <p:cTn id="38" presetID="10" presetClass="entr" presetSubtype="0" fill="hold" nodeType="withEffect">
                                  <p:stCondLst>
                                    <p:cond delay="500"/>
                                  </p:stCondLst>
                                  <p:childTnLst>
                                    <p:set>
                                      <p:cBhvr>
                                        <p:cTn id="39" dur="1" fill="hold">
                                          <p:stCondLst>
                                            <p:cond delay="0"/>
                                          </p:stCondLst>
                                        </p:cTn>
                                        <p:tgtEl>
                                          <p:spTgt spid="137"/>
                                        </p:tgtEl>
                                        <p:attrNameLst>
                                          <p:attrName>style.visibility</p:attrName>
                                        </p:attrNameLst>
                                      </p:cBhvr>
                                      <p:to>
                                        <p:strVal val="visible"/>
                                      </p:to>
                                    </p:set>
                                    <p:animEffect transition="in" filter="fade">
                                      <p:cBhvr>
                                        <p:cTn id="40" dur="500"/>
                                        <p:tgtEl>
                                          <p:spTgt spid="137"/>
                                        </p:tgtEl>
                                      </p:cBhvr>
                                    </p:animEffect>
                                  </p:childTnLst>
                                </p:cTn>
                              </p:par>
                              <p:par>
                                <p:cTn id="41" presetID="10" presetClass="entr" presetSubtype="0" fill="hold" nodeType="withEffect">
                                  <p:stCondLst>
                                    <p:cond delay="0"/>
                                  </p:stCondLst>
                                  <p:childTnLst>
                                    <p:set>
                                      <p:cBhvr>
                                        <p:cTn id="42" dur="1" fill="hold">
                                          <p:stCondLst>
                                            <p:cond delay="0"/>
                                          </p:stCondLst>
                                        </p:cTn>
                                        <p:tgtEl>
                                          <p:spTgt spid="138"/>
                                        </p:tgtEl>
                                        <p:attrNameLst>
                                          <p:attrName>style.visibility</p:attrName>
                                        </p:attrNameLst>
                                      </p:cBhvr>
                                      <p:to>
                                        <p:strVal val="visible"/>
                                      </p:to>
                                    </p:set>
                                    <p:animEffect transition="in" filter="fade">
                                      <p:cBhvr>
                                        <p:cTn id="43" dur="500"/>
                                        <p:tgtEl>
                                          <p:spTgt spid="138"/>
                                        </p:tgtEl>
                                      </p:cBhvr>
                                    </p:animEffect>
                                  </p:childTnLst>
                                </p:cTn>
                              </p:par>
                              <p:par>
                                <p:cTn id="44" presetID="10" presetClass="entr" presetSubtype="0" fill="hold" nodeType="withEffect">
                                  <p:stCondLst>
                                    <p:cond delay="500"/>
                                  </p:stCondLst>
                                  <p:childTnLst>
                                    <p:set>
                                      <p:cBhvr>
                                        <p:cTn id="45" dur="1" fill="hold">
                                          <p:stCondLst>
                                            <p:cond delay="0"/>
                                          </p:stCondLst>
                                        </p:cTn>
                                        <p:tgtEl>
                                          <p:spTgt spid="158"/>
                                        </p:tgtEl>
                                        <p:attrNameLst>
                                          <p:attrName>style.visibility</p:attrName>
                                        </p:attrNameLst>
                                      </p:cBhvr>
                                      <p:to>
                                        <p:strVal val="visible"/>
                                      </p:to>
                                    </p:set>
                                    <p:animEffect transition="in" filter="fade">
                                      <p:cBhvr>
                                        <p:cTn id="46" dur="500"/>
                                        <p:tgtEl>
                                          <p:spTgt spid="158"/>
                                        </p:tgtEl>
                                      </p:cBhvr>
                                    </p:animEffect>
                                  </p:childTnLst>
                                </p:cTn>
                              </p:par>
                              <p:par>
                                <p:cTn id="47" presetID="10" presetClass="entr" presetSubtype="0" fill="hold" nodeType="withEffect">
                                  <p:stCondLst>
                                    <p:cond delay="1000"/>
                                  </p:stCondLst>
                                  <p:childTnLst>
                                    <p:set>
                                      <p:cBhvr>
                                        <p:cTn id="48" dur="1" fill="hold">
                                          <p:stCondLst>
                                            <p:cond delay="0"/>
                                          </p:stCondLst>
                                        </p:cTn>
                                        <p:tgtEl>
                                          <p:spTgt spid="167"/>
                                        </p:tgtEl>
                                        <p:attrNameLst>
                                          <p:attrName>style.visibility</p:attrName>
                                        </p:attrNameLst>
                                      </p:cBhvr>
                                      <p:to>
                                        <p:strVal val="visible"/>
                                      </p:to>
                                    </p:set>
                                    <p:animEffect transition="in" filter="fade">
                                      <p:cBhvr>
                                        <p:cTn id="49" dur="500"/>
                                        <p:tgtEl>
                                          <p:spTgt spid="167"/>
                                        </p:tgtEl>
                                      </p:cBhvr>
                                    </p:animEffect>
                                  </p:childTnLst>
                                </p:cTn>
                              </p:par>
                              <p:par>
                                <p:cTn id="50" presetID="10" presetClass="entr" presetSubtype="0" fill="hold" nodeType="withEffect">
                                  <p:stCondLst>
                                    <p:cond delay="500"/>
                                  </p:stCondLst>
                                  <p:childTnLst>
                                    <p:set>
                                      <p:cBhvr>
                                        <p:cTn id="51" dur="1" fill="hold">
                                          <p:stCondLst>
                                            <p:cond delay="0"/>
                                          </p:stCondLst>
                                        </p:cTn>
                                        <p:tgtEl>
                                          <p:spTgt spid="168"/>
                                        </p:tgtEl>
                                        <p:attrNameLst>
                                          <p:attrName>style.visibility</p:attrName>
                                        </p:attrNameLst>
                                      </p:cBhvr>
                                      <p:to>
                                        <p:strVal val="visible"/>
                                      </p:to>
                                    </p:set>
                                    <p:animEffect transition="in" filter="fade">
                                      <p:cBhvr>
                                        <p:cTn id="52" dur="500"/>
                                        <p:tgtEl>
                                          <p:spTgt spid="168"/>
                                        </p:tgtEl>
                                      </p:cBhvr>
                                    </p:animEffect>
                                  </p:childTnLst>
                                </p:cTn>
                              </p:par>
                              <p:par>
                                <p:cTn id="53" presetID="10" presetClass="entr" presetSubtype="0" fill="hold" nodeType="withEffect">
                                  <p:stCondLst>
                                    <p:cond delay="1000"/>
                                  </p:stCondLst>
                                  <p:childTnLst>
                                    <p:set>
                                      <p:cBhvr>
                                        <p:cTn id="54" dur="1" fill="hold">
                                          <p:stCondLst>
                                            <p:cond delay="0"/>
                                          </p:stCondLst>
                                        </p:cTn>
                                        <p:tgtEl>
                                          <p:spTgt spid="169"/>
                                        </p:tgtEl>
                                        <p:attrNameLst>
                                          <p:attrName>style.visibility</p:attrName>
                                        </p:attrNameLst>
                                      </p:cBhvr>
                                      <p:to>
                                        <p:strVal val="visible"/>
                                      </p:to>
                                    </p:set>
                                    <p:animEffect transition="in" filter="fade">
                                      <p:cBhvr>
                                        <p:cTn id="55" dur="500"/>
                                        <p:tgtEl>
                                          <p:spTgt spid="169"/>
                                        </p:tgtEl>
                                      </p:cBhvr>
                                    </p:animEffect>
                                  </p:childTnLst>
                                </p:cTn>
                              </p:par>
                              <p:par>
                                <p:cTn id="56" presetID="10" presetClass="entr" presetSubtype="0" fill="hold" nodeType="withEffect">
                                  <p:stCondLst>
                                    <p:cond delay="0"/>
                                  </p:stCondLst>
                                  <p:childTnLst>
                                    <p:set>
                                      <p:cBhvr>
                                        <p:cTn id="57" dur="1" fill="hold">
                                          <p:stCondLst>
                                            <p:cond delay="0"/>
                                          </p:stCondLst>
                                        </p:cTn>
                                        <p:tgtEl>
                                          <p:spTgt spid="170"/>
                                        </p:tgtEl>
                                        <p:attrNameLst>
                                          <p:attrName>style.visibility</p:attrName>
                                        </p:attrNameLst>
                                      </p:cBhvr>
                                      <p:to>
                                        <p:strVal val="visible"/>
                                      </p:to>
                                    </p:set>
                                    <p:animEffect transition="in" filter="fade">
                                      <p:cBhvr>
                                        <p:cTn id="58" dur="500"/>
                                        <p:tgtEl>
                                          <p:spTgt spid="170"/>
                                        </p:tgtEl>
                                      </p:cBhvr>
                                    </p:animEffect>
                                  </p:childTnLst>
                                </p:cTn>
                              </p:par>
                              <p:par>
                                <p:cTn id="59" presetID="10" presetClass="entr" presetSubtype="0" fill="hold" nodeType="withEffect">
                                  <p:stCondLst>
                                    <p:cond delay="500"/>
                                  </p:stCondLst>
                                  <p:childTnLst>
                                    <p:set>
                                      <p:cBhvr>
                                        <p:cTn id="60" dur="1" fill="hold">
                                          <p:stCondLst>
                                            <p:cond delay="0"/>
                                          </p:stCondLst>
                                        </p:cTn>
                                        <p:tgtEl>
                                          <p:spTgt spid="194"/>
                                        </p:tgtEl>
                                        <p:attrNameLst>
                                          <p:attrName>style.visibility</p:attrName>
                                        </p:attrNameLst>
                                      </p:cBhvr>
                                      <p:to>
                                        <p:strVal val="visible"/>
                                      </p:to>
                                    </p:set>
                                    <p:animEffect transition="in" filter="fade">
                                      <p:cBhvr>
                                        <p:cTn id="61" dur="500"/>
                                        <p:tgtEl>
                                          <p:spTgt spid="194"/>
                                        </p:tgtEl>
                                      </p:cBhvr>
                                    </p:animEffect>
                                  </p:childTnLst>
                                </p:cTn>
                              </p:par>
                              <p:par>
                                <p:cTn id="62" presetID="10" presetClass="entr" presetSubtype="0" fill="hold" nodeType="withEffect">
                                  <p:stCondLst>
                                    <p:cond delay="1500"/>
                                  </p:stCondLst>
                                  <p:childTnLst>
                                    <p:set>
                                      <p:cBhvr>
                                        <p:cTn id="63" dur="1" fill="hold">
                                          <p:stCondLst>
                                            <p:cond delay="0"/>
                                          </p:stCondLst>
                                        </p:cTn>
                                        <p:tgtEl>
                                          <p:spTgt spid="199"/>
                                        </p:tgtEl>
                                        <p:attrNameLst>
                                          <p:attrName>style.visibility</p:attrName>
                                        </p:attrNameLst>
                                      </p:cBhvr>
                                      <p:to>
                                        <p:strVal val="visible"/>
                                      </p:to>
                                    </p:set>
                                    <p:animEffect transition="in" filter="fade">
                                      <p:cBhvr>
                                        <p:cTn id="64" dur="500"/>
                                        <p:tgtEl>
                                          <p:spTgt spid="199"/>
                                        </p:tgtEl>
                                      </p:cBhvr>
                                    </p:animEffect>
                                  </p:childTnLst>
                                </p:cTn>
                              </p:par>
                              <p:par>
                                <p:cTn id="65" presetID="10" presetClass="entr" presetSubtype="0" fill="hold" nodeType="withEffect">
                                  <p:stCondLst>
                                    <p:cond delay="1500"/>
                                  </p:stCondLst>
                                  <p:childTnLst>
                                    <p:set>
                                      <p:cBhvr>
                                        <p:cTn id="66" dur="1" fill="hold">
                                          <p:stCondLst>
                                            <p:cond delay="0"/>
                                          </p:stCondLst>
                                        </p:cTn>
                                        <p:tgtEl>
                                          <p:spTgt spid="200"/>
                                        </p:tgtEl>
                                        <p:attrNameLst>
                                          <p:attrName>style.visibility</p:attrName>
                                        </p:attrNameLst>
                                      </p:cBhvr>
                                      <p:to>
                                        <p:strVal val="visible"/>
                                      </p:to>
                                    </p:set>
                                    <p:animEffect transition="in" filter="fade">
                                      <p:cBhvr>
                                        <p:cTn id="67" dur="500"/>
                                        <p:tgtEl>
                                          <p:spTgt spid="200"/>
                                        </p:tgtEl>
                                      </p:cBhvr>
                                    </p:animEffect>
                                  </p:childTnLst>
                                </p:cTn>
                              </p:par>
                              <p:par>
                                <p:cTn id="68" presetID="10" presetClass="entr" presetSubtype="0" fill="hold" nodeType="withEffect">
                                  <p:stCondLst>
                                    <p:cond delay="500"/>
                                  </p:stCondLst>
                                  <p:childTnLst>
                                    <p:set>
                                      <p:cBhvr>
                                        <p:cTn id="69" dur="1" fill="hold">
                                          <p:stCondLst>
                                            <p:cond delay="0"/>
                                          </p:stCondLst>
                                        </p:cTn>
                                        <p:tgtEl>
                                          <p:spTgt spid="201"/>
                                        </p:tgtEl>
                                        <p:attrNameLst>
                                          <p:attrName>style.visibility</p:attrName>
                                        </p:attrNameLst>
                                      </p:cBhvr>
                                      <p:to>
                                        <p:strVal val="visible"/>
                                      </p:to>
                                    </p:set>
                                    <p:animEffect transition="in" filter="fade">
                                      <p:cBhvr>
                                        <p:cTn id="70" dur="500"/>
                                        <p:tgtEl>
                                          <p:spTgt spid="201"/>
                                        </p:tgtEl>
                                      </p:cBhvr>
                                    </p:animEffect>
                                  </p:childTnLst>
                                </p:cTn>
                              </p:par>
                              <p:par>
                                <p:cTn id="71" presetID="10" presetClass="entr" presetSubtype="0" fill="hold" nodeType="withEffect">
                                  <p:stCondLst>
                                    <p:cond delay="250"/>
                                  </p:stCondLst>
                                  <p:childTnLst>
                                    <p:set>
                                      <p:cBhvr>
                                        <p:cTn id="72" dur="1" fill="hold">
                                          <p:stCondLst>
                                            <p:cond delay="0"/>
                                          </p:stCondLst>
                                        </p:cTn>
                                        <p:tgtEl>
                                          <p:spTgt spid="202"/>
                                        </p:tgtEl>
                                        <p:attrNameLst>
                                          <p:attrName>style.visibility</p:attrName>
                                        </p:attrNameLst>
                                      </p:cBhvr>
                                      <p:to>
                                        <p:strVal val="visible"/>
                                      </p:to>
                                    </p:set>
                                    <p:animEffect transition="in" filter="fade">
                                      <p:cBhvr>
                                        <p:cTn id="73" dur="500"/>
                                        <p:tgtEl>
                                          <p:spTgt spid="202"/>
                                        </p:tgtEl>
                                      </p:cBhvr>
                                    </p:animEffect>
                                  </p:childTnLst>
                                </p:cTn>
                              </p:par>
                              <p:par>
                                <p:cTn id="74" presetID="10" presetClass="entr" presetSubtype="0" fill="hold" nodeType="withEffect">
                                  <p:stCondLst>
                                    <p:cond delay="500"/>
                                  </p:stCondLst>
                                  <p:childTnLst>
                                    <p:set>
                                      <p:cBhvr>
                                        <p:cTn id="75" dur="1" fill="hold">
                                          <p:stCondLst>
                                            <p:cond delay="0"/>
                                          </p:stCondLst>
                                        </p:cTn>
                                        <p:tgtEl>
                                          <p:spTgt spid="203"/>
                                        </p:tgtEl>
                                        <p:attrNameLst>
                                          <p:attrName>style.visibility</p:attrName>
                                        </p:attrNameLst>
                                      </p:cBhvr>
                                      <p:to>
                                        <p:strVal val="visible"/>
                                      </p:to>
                                    </p:set>
                                    <p:animEffect transition="in" filter="fade">
                                      <p:cBhvr>
                                        <p:cTn id="76" dur="500"/>
                                        <p:tgtEl>
                                          <p:spTgt spid="203"/>
                                        </p:tgtEl>
                                      </p:cBhvr>
                                    </p:animEffect>
                                  </p:childTnLst>
                                </p:cTn>
                              </p:par>
                              <p:par>
                                <p:cTn id="77" presetID="10" presetClass="entr" presetSubtype="0" fill="hold" nodeType="withEffect">
                                  <p:stCondLst>
                                    <p:cond delay="250"/>
                                  </p:stCondLst>
                                  <p:childTnLst>
                                    <p:set>
                                      <p:cBhvr>
                                        <p:cTn id="78" dur="1" fill="hold">
                                          <p:stCondLst>
                                            <p:cond delay="0"/>
                                          </p:stCondLst>
                                        </p:cTn>
                                        <p:tgtEl>
                                          <p:spTgt spid="224"/>
                                        </p:tgtEl>
                                        <p:attrNameLst>
                                          <p:attrName>style.visibility</p:attrName>
                                        </p:attrNameLst>
                                      </p:cBhvr>
                                      <p:to>
                                        <p:strVal val="visible"/>
                                      </p:to>
                                    </p:set>
                                    <p:animEffect transition="in" filter="fade">
                                      <p:cBhvr>
                                        <p:cTn id="79" dur="500"/>
                                        <p:tgtEl>
                                          <p:spTgt spid="224"/>
                                        </p:tgtEl>
                                      </p:cBhvr>
                                    </p:animEffect>
                                  </p:childTnLst>
                                </p:cTn>
                              </p:par>
                              <p:par>
                                <p:cTn id="80" presetID="10" presetClass="entr" presetSubtype="0" fill="hold" nodeType="withEffect">
                                  <p:stCondLst>
                                    <p:cond delay="500"/>
                                  </p:stCondLst>
                                  <p:childTnLst>
                                    <p:set>
                                      <p:cBhvr>
                                        <p:cTn id="81" dur="1" fill="hold">
                                          <p:stCondLst>
                                            <p:cond delay="0"/>
                                          </p:stCondLst>
                                        </p:cTn>
                                        <p:tgtEl>
                                          <p:spTgt spid="225"/>
                                        </p:tgtEl>
                                        <p:attrNameLst>
                                          <p:attrName>style.visibility</p:attrName>
                                        </p:attrNameLst>
                                      </p:cBhvr>
                                      <p:to>
                                        <p:strVal val="visible"/>
                                      </p:to>
                                    </p:set>
                                    <p:animEffect transition="in" filter="fade">
                                      <p:cBhvr>
                                        <p:cTn id="82" dur="500"/>
                                        <p:tgtEl>
                                          <p:spTgt spid="225"/>
                                        </p:tgtEl>
                                      </p:cBhvr>
                                    </p:animEffect>
                                  </p:childTnLst>
                                </p:cTn>
                              </p:par>
                              <p:par>
                                <p:cTn id="83" presetID="10" presetClass="entr" presetSubtype="0" fill="hold" nodeType="withEffect">
                                  <p:stCondLst>
                                    <p:cond delay="0"/>
                                  </p:stCondLst>
                                  <p:childTnLst>
                                    <p:set>
                                      <p:cBhvr>
                                        <p:cTn id="84" dur="1" fill="hold">
                                          <p:stCondLst>
                                            <p:cond delay="0"/>
                                          </p:stCondLst>
                                        </p:cTn>
                                        <p:tgtEl>
                                          <p:spTgt spid="226"/>
                                        </p:tgtEl>
                                        <p:attrNameLst>
                                          <p:attrName>style.visibility</p:attrName>
                                        </p:attrNameLst>
                                      </p:cBhvr>
                                      <p:to>
                                        <p:strVal val="visible"/>
                                      </p:to>
                                    </p:set>
                                    <p:animEffect transition="in" filter="fade">
                                      <p:cBhvr>
                                        <p:cTn id="85" dur="500"/>
                                        <p:tgtEl>
                                          <p:spTgt spid="226"/>
                                        </p:tgtEl>
                                      </p:cBhvr>
                                    </p:animEffect>
                                  </p:childTnLst>
                                </p:cTn>
                              </p:par>
                              <p:par>
                                <p:cTn id="86" presetID="10" presetClass="entr" presetSubtype="0" fill="hold" nodeType="withEffect">
                                  <p:stCondLst>
                                    <p:cond delay="500"/>
                                  </p:stCondLst>
                                  <p:childTnLst>
                                    <p:set>
                                      <p:cBhvr>
                                        <p:cTn id="87" dur="1" fill="hold">
                                          <p:stCondLst>
                                            <p:cond delay="0"/>
                                          </p:stCondLst>
                                        </p:cTn>
                                        <p:tgtEl>
                                          <p:spTgt spid="227"/>
                                        </p:tgtEl>
                                        <p:attrNameLst>
                                          <p:attrName>style.visibility</p:attrName>
                                        </p:attrNameLst>
                                      </p:cBhvr>
                                      <p:to>
                                        <p:strVal val="visible"/>
                                      </p:to>
                                    </p:set>
                                    <p:animEffect transition="in" filter="fade">
                                      <p:cBhvr>
                                        <p:cTn id="88" dur="500"/>
                                        <p:tgtEl>
                                          <p:spTgt spid="227"/>
                                        </p:tgtEl>
                                      </p:cBhvr>
                                    </p:animEffect>
                                  </p:childTnLst>
                                </p:cTn>
                              </p:par>
                              <p:par>
                                <p:cTn id="89" presetID="10" presetClass="entr" presetSubtype="0" fill="hold" nodeType="withEffect">
                                  <p:stCondLst>
                                    <p:cond delay="500"/>
                                  </p:stCondLst>
                                  <p:childTnLst>
                                    <p:set>
                                      <p:cBhvr>
                                        <p:cTn id="90" dur="1" fill="hold">
                                          <p:stCondLst>
                                            <p:cond delay="0"/>
                                          </p:stCondLst>
                                        </p:cTn>
                                        <p:tgtEl>
                                          <p:spTgt spid="250"/>
                                        </p:tgtEl>
                                        <p:attrNameLst>
                                          <p:attrName>style.visibility</p:attrName>
                                        </p:attrNameLst>
                                      </p:cBhvr>
                                      <p:to>
                                        <p:strVal val="visible"/>
                                      </p:to>
                                    </p:set>
                                    <p:animEffect transition="in" filter="fade">
                                      <p:cBhvr>
                                        <p:cTn id="91" dur="500"/>
                                        <p:tgtEl>
                                          <p:spTgt spid="250"/>
                                        </p:tgtEl>
                                      </p:cBhvr>
                                    </p:animEffect>
                                  </p:childTnLst>
                                </p:cTn>
                              </p:par>
                              <p:par>
                                <p:cTn id="92" presetID="10" presetClass="entr" presetSubtype="0" fill="hold" nodeType="withEffect">
                                  <p:stCondLst>
                                    <p:cond delay="0"/>
                                  </p:stCondLst>
                                  <p:childTnLst>
                                    <p:set>
                                      <p:cBhvr>
                                        <p:cTn id="93" dur="1" fill="hold">
                                          <p:stCondLst>
                                            <p:cond delay="0"/>
                                          </p:stCondLst>
                                        </p:cTn>
                                        <p:tgtEl>
                                          <p:spTgt spid="251"/>
                                        </p:tgtEl>
                                        <p:attrNameLst>
                                          <p:attrName>style.visibility</p:attrName>
                                        </p:attrNameLst>
                                      </p:cBhvr>
                                      <p:to>
                                        <p:strVal val="visible"/>
                                      </p:to>
                                    </p:set>
                                    <p:animEffect transition="in" filter="fade">
                                      <p:cBhvr>
                                        <p:cTn id="94" dur="500"/>
                                        <p:tgtEl>
                                          <p:spTgt spid="251"/>
                                        </p:tgtEl>
                                      </p:cBhvr>
                                    </p:animEffect>
                                  </p:childTnLst>
                                </p:cTn>
                              </p:par>
                              <p:par>
                                <p:cTn id="95" presetID="10" presetClass="entr" presetSubtype="0" fill="hold" nodeType="withEffect">
                                  <p:stCondLst>
                                    <p:cond delay="1500"/>
                                  </p:stCondLst>
                                  <p:childTnLst>
                                    <p:set>
                                      <p:cBhvr>
                                        <p:cTn id="96" dur="1" fill="hold">
                                          <p:stCondLst>
                                            <p:cond delay="0"/>
                                          </p:stCondLst>
                                        </p:cTn>
                                        <p:tgtEl>
                                          <p:spTgt spid="252"/>
                                        </p:tgtEl>
                                        <p:attrNameLst>
                                          <p:attrName>style.visibility</p:attrName>
                                        </p:attrNameLst>
                                      </p:cBhvr>
                                      <p:to>
                                        <p:strVal val="visible"/>
                                      </p:to>
                                    </p:set>
                                    <p:animEffect transition="in" filter="fade">
                                      <p:cBhvr>
                                        <p:cTn id="97" dur="500"/>
                                        <p:tgtEl>
                                          <p:spTgt spid="252"/>
                                        </p:tgtEl>
                                      </p:cBhvr>
                                    </p:animEffect>
                                  </p:childTnLst>
                                </p:cTn>
                              </p:par>
                              <p:par>
                                <p:cTn id="98" presetID="10" presetClass="entr" presetSubtype="0" fill="hold" nodeType="withEffect">
                                  <p:stCondLst>
                                    <p:cond delay="500"/>
                                  </p:stCondLst>
                                  <p:childTnLst>
                                    <p:set>
                                      <p:cBhvr>
                                        <p:cTn id="99" dur="1" fill="hold">
                                          <p:stCondLst>
                                            <p:cond delay="0"/>
                                          </p:stCondLst>
                                        </p:cTn>
                                        <p:tgtEl>
                                          <p:spTgt spid="253"/>
                                        </p:tgtEl>
                                        <p:attrNameLst>
                                          <p:attrName>style.visibility</p:attrName>
                                        </p:attrNameLst>
                                      </p:cBhvr>
                                      <p:to>
                                        <p:strVal val="visible"/>
                                      </p:to>
                                    </p:set>
                                    <p:animEffect transition="in" filter="fade">
                                      <p:cBhvr>
                                        <p:cTn id="100" dur="500"/>
                                        <p:tgtEl>
                                          <p:spTgt spid="253"/>
                                        </p:tgtEl>
                                      </p:cBhvr>
                                    </p:animEffect>
                                  </p:childTnLst>
                                </p:cTn>
                              </p:par>
                              <p:par>
                                <p:cTn id="101" presetID="10" presetClass="entr" presetSubtype="0" fill="hold" nodeType="withEffect">
                                  <p:stCondLst>
                                    <p:cond delay="500"/>
                                  </p:stCondLst>
                                  <p:childTnLst>
                                    <p:set>
                                      <p:cBhvr>
                                        <p:cTn id="102" dur="1" fill="hold">
                                          <p:stCondLst>
                                            <p:cond delay="0"/>
                                          </p:stCondLst>
                                        </p:cTn>
                                        <p:tgtEl>
                                          <p:spTgt spid="197"/>
                                        </p:tgtEl>
                                        <p:attrNameLst>
                                          <p:attrName>style.visibility</p:attrName>
                                        </p:attrNameLst>
                                      </p:cBhvr>
                                      <p:to>
                                        <p:strVal val="visible"/>
                                      </p:to>
                                    </p:set>
                                    <p:animEffect transition="in" filter="fade">
                                      <p:cBhvr>
                                        <p:cTn id="103" dur="500"/>
                                        <p:tgtEl>
                                          <p:spTgt spid="197"/>
                                        </p:tgtEl>
                                      </p:cBhvr>
                                    </p:animEffect>
                                  </p:childTnLst>
                                </p:cTn>
                              </p:par>
                              <p:par>
                                <p:cTn id="104" presetID="10" presetClass="entr" presetSubtype="0" fill="hold" nodeType="withEffect">
                                  <p:stCondLst>
                                    <p:cond delay="500"/>
                                  </p:stCondLst>
                                  <p:childTnLst>
                                    <p:set>
                                      <p:cBhvr>
                                        <p:cTn id="105" dur="1" fill="hold">
                                          <p:stCondLst>
                                            <p:cond delay="0"/>
                                          </p:stCondLst>
                                        </p:cTn>
                                        <p:tgtEl>
                                          <p:spTgt spid="247"/>
                                        </p:tgtEl>
                                        <p:attrNameLst>
                                          <p:attrName>style.visibility</p:attrName>
                                        </p:attrNameLst>
                                      </p:cBhvr>
                                      <p:to>
                                        <p:strVal val="visible"/>
                                      </p:to>
                                    </p:set>
                                    <p:animEffect transition="in" filter="fade">
                                      <p:cBhvr>
                                        <p:cTn id="106" dur="500"/>
                                        <p:tgtEl>
                                          <p:spTgt spid="247"/>
                                        </p:tgtEl>
                                      </p:cBhvr>
                                    </p:animEffect>
                                  </p:childTnLst>
                                </p:cTn>
                              </p:par>
                              <p:par>
                                <p:cTn id="107" presetID="10" presetClass="entr" presetSubtype="0" fill="hold" nodeType="withEffect">
                                  <p:stCondLst>
                                    <p:cond delay="500"/>
                                  </p:stCondLst>
                                  <p:childTnLst>
                                    <p:set>
                                      <p:cBhvr>
                                        <p:cTn id="108" dur="1" fill="hold">
                                          <p:stCondLst>
                                            <p:cond delay="0"/>
                                          </p:stCondLst>
                                        </p:cTn>
                                        <p:tgtEl>
                                          <p:spTgt spid="273"/>
                                        </p:tgtEl>
                                        <p:attrNameLst>
                                          <p:attrName>style.visibility</p:attrName>
                                        </p:attrNameLst>
                                      </p:cBhvr>
                                      <p:to>
                                        <p:strVal val="visible"/>
                                      </p:to>
                                    </p:set>
                                    <p:animEffect transition="in" filter="fade">
                                      <p:cBhvr>
                                        <p:cTn id="109" dur="500"/>
                                        <p:tgtEl>
                                          <p:spTgt spid="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560192A6-4EAD-47D7-BE63-5170EB686EF7}"/>
              </a:ext>
            </a:extLst>
          </p:cNvPr>
          <p:cNvGrpSpPr/>
          <p:nvPr/>
        </p:nvGrpSpPr>
        <p:grpSpPr>
          <a:xfrm>
            <a:off x="-5966576" y="-132034"/>
            <a:ext cx="5794419" cy="6990034"/>
            <a:chOff x="-1284608" y="-944561"/>
            <a:chExt cx="5794419" cy="6990034"/>
          </a:xfrm>
        </p:grpSpPr>
        <p:pic>
          <p:nvPicPr>
            <p:cNvPr id="3" name="Graphic 2" descr="Programmer female with solid fill">
              <a:extLst>
                <a:ext uri="{FF2B5EF4-FFF2-40B4-BE49-F238E27FC236}">
                  <a16:creationId xmlns:a16="http://schemas.microsoft.com/office/drawing/2014/main" id="{D3CE2312-9323-4DAD-9087-11474950A73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5131073"/>
              <a:ext cx="914400" cy="914400"/>
            </a:xfrm>
            <a:prstGeom prst="rect">
              <a:avLst/>
            </a:prstGeom>
          </p:spPr>
        </p:pic>
        <p:pic>
          <p:nvPicPr>
            <p:cNvPr id="5" name="Graphic 4" descr="Programmer female outline">
              <a:extLst>
                <a:ext uri="{FF2B5EF4-FFF2-40B4-BE49-F238E27FC236}">
                  <a16:creationId xmlns:a16="http://schemas.microsoft.com/office/drawing/2014/main" id="{E4FA98F2-E927-488B-9A68-063EAC6A9E9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4493400"/>
              <a:ext cx="914400" cy="914400"/>
            </a:xfrm>
            <a:prstGeom prst="rect">
              <a:avLst/>
            </a:prstGeom>
          </p:spPr>
        </p:pic>
        <p:pic>
          <p:nvPicPr>
            <p:cNvPr id="7" name="Graphic 6" descr="Programmer male with solid fill">
              <a:extLst>
                <a:ext uri="{FF2B5EF4-FFF2-40B4-BE49-F238E27FC236}">
                  <a16:creationId xmlns:a16="http://schemas.microsoft.com/office/drawing/2014/main" id="{6D6C353C-4762-43F7-9058-6E6D3CE7033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3579000"/>
              <a:ext cx="914400" cy="914400"/>
            </a:xfrm>
            <a:prstGeom prst="rect">
              <a:avLst/>
            </a:prstGeom>
          </p:spPr>
        </p:pic>
        <p:pic>
          <p:nvPicPr>
            <p:cNvPr id="9" name="Graphic 8" descr="Programmer male outline">
              <a:extLst>
                <a:ext uri="{FF2B5EF4-FFF2-40B4-BE49-F238E27FC236}">
                  <a16:creationId xmlns:a16="http://schemas.microsoft.com/office/drawing/2014/main" id="{C48BB3C0-E6C5-4ECA-B97B-9FB2F68601E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5131073"/>
              <a:ext cx="914400" cy="914400"/>
            </a:xfrm>
            <a:prstGeom prst="rect">
              <a:avLst/>
            </a:prstGeom>
          </p:spPr>
        </p:pic>
        <p:pic>
          <p:nvPicPr>
            <p:cNvPr id="41" name="Graphic 40" descr="Programmer female with solid fill">
              <a:extLst>
                <a:ext uri="{FF2B5EF4-FFF2-40B4-BE49-F238E27FC236}">
                  <a16:creationId xmlns:a16="http://schemas.microsoft.com/office/drawing/2014/main" id="{5B7DBA7F-13DE-471E-B939-8D52401DA9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4066673"/>
              <a:ext cx="914400" cy="914400"/>
            </a:xfrm>
            <a:prstGeom prst="rect">
              <a:avLst/>
            </a:prstGeom>
          </p:spPr>
        </p:pic>
        <p:pic>
          <p:nvPicPr>
            <p:cNvPr id="42" name="Graphic 41" descr="Programmer female outline">
              <a:extLst>
                <a:ext uri="{FF2B5EF4-FFF2-40B4-BE49-F238E27FC236}">
                  <a16:creationId xmlns:a16="http://schemas.microsoft.com/office/drawing/2014/main" id="{9652C8E1-00BC-411F-B43D-0408FEBF97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3429000"/>
              <a:ext cx="914400" cy="914400"/>
            </a:xfrm>
            <a:prstGeom prst="rect">
              <a:avLst/>
            </a:prstGeom>
          </p:spPr>
        </p:pic>
        <p:pic>
          <p:nvPicPr>
            <p:cNvPr id="43" name="Graphic 42" descr="Programmer male with solid fill">
              <a:extLst>
                <a:ext uri="{FF2B5EF4-FFF2-40B4-BE49-F238E27FC236}">
                  <a16:creationId xmlns:a16="http://schemas.microsoft.com/office/drawing/2014/main" id="{BC7C83D5-DB72-46FD-8C97-CD45EB487E1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14600"/>
              <a:ext cx="914400" cy="914400"/>
            </a:xfrm>
            <a:prstGeom prst="rect">
              <a:avLst/>
            </a:prstGeom>
          </p:spPr>
        </p:pic>
        <p:pic>
          <p:nvPicPr>
            <p:cNvPr id="44" name="Graphic 43" descr="Programmer male outline">
              <a:extLst>
                <a:ext uri="{FF2B5EF4-FFF2-40B4-BE49-F238E27FC236}">
                  <a16:creationId xmlns:a16="http://schemas.microsoft.com/office/drawing/2014/main" id="{FCDBB35F-9D0B-421A-BA2B-E02148198B0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38709" y="4840089"/>
              <a:ext cx="914400" cy="914400"/>
            </a:xfrm>
            <a:prstGeom prst="rect">
              <a:avLst/>
            </a:prstGeom>
          </p:spPr>
        </p:pic>
        <p:pic>
          <p:nvPicPr>
            <p:cNvPr id="47" name="Graphic 46" descr="Programmer female with solid fill">
              <a:extLst>
                <a:ext uri="{FF2B5EF4-FFF2-40B4-BE49-F238E27FC236}">
                  <a16:creationId xmlns:a16="http://schemas.microsoft.com/office/drawing/2014/main" id="{B7FDFCA7-9566-4945-8A57-25196EFD36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1292" y="2876607"/>
              <a:ext cx="914400" cy="914400"/>
            </a:xfrm>
            <a:prstGeom prst="rect">
              <a:avLst/>
            </a:prstGeom>
          </p:spPr>
        </p:pic>
        <p:pic>
          <p:nvPicPr>
            <p:cNvPr id="48" name="Graphic 47" descr="Programmer female outline">
              <a:extLst>
                <a:ext uri="{FF2B5EF4-FFF2-40B4-BE49-F238E27FC236}">
                  <a16:creationId xmlns:a16="http://schemas.microsoft.com/office/drawing/2014/main" id="{4E045DCB-44F1-46BB-9D4D-5191B1E7945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06851" y="2238934"/>
              <a:ext cx="914400" cy="914400"/>
            </a:xfrm>
            <a:prstGeom prst="rect">
              <a:avLst/>
            </a:prstGeom>
          </p:spPr>
        </p:pic>
        <p:pic>
          <p:nvPicPr>
            <p:cNvPr id="49" name="Graphic 48" descr="Programmer male with solid fill">
              <a:extLst>
                <a:ext uri="{FF2B5EF4-FFF2-40B4-BE49-F238E27FC236}">
                  <a16:creationId xmlns:a16="http://schemas.microsoft.com/office/drawing/2014/main" id="{81C9B3B5-8417-4A62-85EA-609C3E44497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06851" y="1324534"/>
              <a:ext cx="914400" cy="914400"/>
            </a:xfrm>
            <a:prstGeom prst="rect">
              <a:avLst/>
            </a:prstGeom>
          </p:spPr>
        </p:pic>
        <p:pic>
          <p:nvPicPr>
            <p:cNvPr id="50" name="Graphic 49" descr="Programmer male outline">
              <a:extLst>
                <a:ext uri="{FF2B5EF4-FFF2-40B4-BE49-F238E27FC236}">
                  <a16:creationId xmlns:a16="http://schemas.microsoft.com/office/drawing/2014/main" id="{80F37942-97F9-4544-9F65-7D77A4472B6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15452" y="2876607"/>
              <a:ext cx="914400" cy="914400"/>
            </a:xfrm>
            <a:prstGeom prst="rect">
              <a:avLst/>
            </a:prstGeom>
          </p:spPr>
        </p:pic>
        <p:pic>
          <p:nvPicPr>
            <p:cNvPr id="51" name="Graphic 50" descr="Programmer female with solid fill">
              <a:extLst>
                <a:ext uri="{FF2B5EF4-FFF2-40B4-BE49-F238E27FC236}">
                  <a16:creationId xmlns:a16="http://schemas.microsoft.com/office/drawing/2014/main" id="{D08D2CA3-D678-48DE-9288-F26C631BC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121251" y="1808483"/>
              <a:ext cx="914400" cy="914400"/>
            </a:xfrm>
            <a:prstGeom prst="rect">
              <a:avLst/>
            </a:prstGeom>
          </p:spPr>
        </p:pic>
        <p:pic>
          <p:nvPicPr>
            <p:cNvPr id="52" name="Graphic 51" descr="Programmer female outline">
              <a:extLst>
                <a:ext uri="{FF2B5EF4-FFF2-40B4-BE49-F238E27FC236}">
                  <a16:creationId xmlns:a16="http://schemas.microsoft.com/office/drawing/2014/main" id="{2E69E898-7F84-482A-AB96-02424E15E0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86810" y="1170810"/>
              <a:ext cx="914400" cy="914400"/>
            </a:xfrm>
            <a:prstGeom prst="rect">
              <a:avLst/>
            </a:prstGeom>
          </p:spPr>
        </p:pic>
        <p:pic>
          <p:nvPicPr>
            <p:cNvPr id="53" name="Graphic 52" descr="Programmer male with solid fill">
              <a:extLst>
                <a:ext uri="{FF2B5EF4-FFF2-40B4-BE49-F238E27FC236}">
                  <a16:creationId xmlns:a16="http://schemas.microsoft.com/office/drawing/2014/main" id="{2215C6C8-08F0-4AF0-B715-7CB3E7393E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886810" y="256410"/>
              <a:ext cx="914400" cy="914400"/>
            </a:xfrm>
            <a:prstGeom prst="rect">
              <a:avLst/>
            </a:prstGeom>
          </p:spPr>
        </p:pic>
        <p:pic>
          <p:nvPicPr>
            <p:cNvPr id="54" name="Graphic 53" descr="Programmer male outline">
              <a:extLst>
                <a:ext uri="{FF2B5EF4-FFF2-40B4-BE49-F238E27FC236}">
                  <a16:creationId xmlns:a16="http://schemas.microsoft.com/office/drawing/2014/main" id="{50CBFC11-4A80-4A9E-A421-A1C90D1F21B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95411" y="1808483"/>
              <a:ext cx="914400" cy="914400"/>
            </a:xfrm>
            <a:prstGeom prst="rect">
              <a:avLst/>
            </a:prstGeom>
          </p:spPr>
        </p:pic>
        <p:pic>
          <p:nvPicPr>
            <p:cNvPr id="55" name="Graphic 54" descr="Programmer female with solid fill">
              <a:extLst>
                <a:ext uri="{FF2B5EF4-FFF2-40B4-BE49-F238E27FC236}">
                  <a16:creationId xmlns:a16="http://schemas.microsoft.com/office/drawing/2014/main" id="{1C0AA574-B0FB-4A09-91DA-1992BA7DC86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35767" y="1675636"/>
              <a:ext cx="914400" cy="914400"/>
            </a:xfrm>
            <a:prstGeom prst="rect">
              <a:avLst/>
            </a:prstGeom>
          </p:spPr>
        </p:pic>
        <p:pic>
          <p:nvPicPr>
            <p:cNvPr id="56" name="Graphic 55" descr="Programmer female outline">
              <a:extLst>
                <a:ext uri="{FF2B5EF4-FFF2-40B4-BE49-F238E27FC236}">
                  <a16:creationId xmlns:a16="http://schemas.microsoft.com/office/drawing/2014/main" id="{4D4917EA-1CD9-4FB9-AD14-8B95AA5B3B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0208" y="1037963"/>
              <a:ext cx="914400" cy="914400"/>
            </a:xfrm>
            <a:prstGeom prst="rect">
              <a:avLst/>
            </a:prstGeom>
          </p:spPr>
        </p:pic>
        <p:pic>
          <p:nvPicPr>
            <p:cNvPr id="57" name="Graphic 56" descr="Programmer male with solid fill">
              <a:extLst>
                <a:ext uri="{FF2B5EF4-FFF2-40B4-BE49-F238E27FC236}">
                  <a16:creationId xmlns:a16="http://schemas.microsoft.com/office/drawing/2014/main" id="{DEF65A92-9904-4402-90B9-E191A099C15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0208" y="123563"/>
              <a:ext cx="914400" cy="914400"/>
            </a:xfrm>
            <a:prstGeom prst="rect">
              <a:avLst/>
            </a:prstGeom>
          </p:spPr>
        </p:pic>
        <p:pic>
          <p:nvPicPr>
            <p:cNvPr id="58" name="Graphic 57" descr="Programmer male outline">
              <a:extLst>
                <a:ext uri="{FF2B5EF4-FFF2-40B4-BE49-F238E27FC236}">
                  <a16:creationId xmlns:a16="http://schemas.microsoft.com/office/drawing/2014/main" id="{14A7AC98-79F7-4253-9D26-338E288DC75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38393" y="1675636"/>
              <a:ext cx="914400" cy="914400"/>
            </a:xfrm>
            <a:prstGeom prst="rect">
              <a:avLst/>
            </a:prstGeom>
          </p:spPr>
        </p:pic>
        <p:pic>
          <p:nvPicPr>
            <p:cNvPr id="59" name="Graphic 58" descr="Programmer female with solid fill">
              <a:extLst>
                <a:ext uri="{FF2B5EF4-FFF2-40B4-BE49-F238E27FC236}">
                  <a16:creationId xmlns:a16="http://schemas.microsoft.com/office/drawing/2014/main" id="{5FE5D8CB-055C-4C59-9E56-A687E4209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21221" y="607512"/>
              <a:ext cx="914400" cy="914400"/>
            </a:xfrm>
            <a:prstGeom prst="rect">
              <a:avLst/>
            </a:prstGeom>
          </p:spPr>
        </p:pic>
        <p:pic>
          <p:nvPicPr>
            <p:cNvPr id="60" name="Graphic 59" descr="Programmer female outline">
              <a:extLst>
                <a:ext uri="{FF2B5EF4-FFF2-40B4-BE49-F238E27FC236}">
                  <a16:creationId xmlns:a16="http://schemas.microsoft.com/office/drawing/2014/main" id="{3728092B-C240-4B49-BE8B-BB004FEDF6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86780" y="-30161"/>
              <a:ext cx="914400" cy="914400"/>
            </a:xfrm>
            <a:prstGeom prst="rect">
              <a:avLst/>
            </a:prstGeom>
          </p:spPr>
        </p:pic>
        <p:pic>
          <p:nvPicPr>
            <p:cNvPr id="61" name="Graphic 60" descr="Programmer male with solid fill">
              <a:extLst>
                <a:ext uri="{FF2B5EF4-FFF2-40B4-BE49-F238E27FC236}">
                  <a16:creationId xmlns:a16="http://schemas.microsoft.com/office/drawing/2014/main" id="{B55888DB-C039-4AAE-B2A7-361656FD0F4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86780" y="-944561"/>
              <a:ext cx="914400" cy="914400"/>
            </a:xfrm>
            <a:prstGeom prst="rect">
              <a:avLst/>
            </a:prstGeom>
          </p:spPr>
        </p:pic>
        <p:pic>
          <p:nvPicPr>
            <p:cNvPr id="62" name="Graphic 61" descr="Programmer male outline">
              <a:extLst>
                <a:ext uri="{FF2B5EF4-FFF2-40B4-BE49-F238E27FC236}">
                  <a16:creationId xmlns:a16="http://schemas.microsoft.com/office/drawing/2014/main" id="{77C9EAAD-7365-4212-B757-BFFFABF79A8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95381" y="607512"/>
              <a:ext cx="914400" cy="914400"/>
            </a:xfrm>
            <a:prstGeom prst="rect">
              <a:avLst/>
            </a:prstGeom>
          </p:spPr>
        </p:pic>
        <p:pic>
          <p:nvPicPr>
            <p:cNvPr id="63" name="Graphic 62" descr="Programmer female with solid fill">
              <a:extLst>
                <a:ext uri="{FF2B5EF4-FFF2-40B4-BE49-F238E27FC236}">
                  <a16:creationId xmlns:a16="http://schemas.microsoft.com/office/drawing/2014/main" id="{96A54B6F-3874-4457-B69E-E6E2AFD19E8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4608" y="4036200"/>
              <a:ext cx="914400" cy="914400"/>
            </a:xfrm>
            <a:prstGeom prst="rect">
              <a:avLst/>
            </a:prstGeom>
          </p:spPr>
        </p:pic>
        <p:pic>
          <p:nvPicPr>
            <p:cNvPr id="64" name="Graphic 63" descr="Programmer female outline">
              <a:extLst>
                <a:ext uri="{FF2B5EF4-FFF2-40B4-BE49-F238E27FC236}">
                  <a16:creationId xmlns:a16="http://schemas.microsoft.com/office/drawing/2014/main" id="{1AEA79C9-2E53-4959-A01D-B99885915D3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9049" y="3398527"/>
              <a:ext cx="914400" cy="914400"/>
            </a:xfrm>
            <a:prstGeom prst="rect">
              <a:avLst/>
            </a:prstGeom>
          </p:spPr>
        </p:pic>
        <p:pic>
          <p:nvPicPr>
            <p:cNvPr id="65" name="Graphic 64" descr="Programmer male with solid fill">
              <a:extLst>
                <a:ext uri="{FF2B5EF4-FFF2-40B4-BE49-F238E27FC236}">
                  <a16:creationId xmlns:a16="http://schemas.microsoft.com/office/drawing/2014/main" id="{4D2E3A66-17D1-4B92-8FCF-F4D89354B4F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9049" y="2484127"/>
              <a:ext cx="914400" cy="914400"/>
            </a:xfrm>
            <a:prstGeom prst="rect">
              <a:avLst/>
            </a:prstGeom>
          </p:spPr>
        </p:pic>
        <p:pic>
          <p:nvPicPr>
            <p:cNvPr id="66" name="Graphic 65" descr="Programmer male outline">
              <a:extLst>
                <a:ext uri="{FF2B5EF4-FFF2-40B4-BE49-F238E27FC236}">
                  <a16:creationId xmlns:a16="http://schemas.microsoft.com/office/drawing/2014/main" id="{927514CB-38ED-4F3E-BD81-77F73260B9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9552" y="4036200"/>
              <a:ext cx="914400" cy="914400"/>
            </a:xfrm>
            <a:prstGeom prst="rect">
              <a:avLst/>
            </a:prstGeom>
          </p:spPr>
        </p:pic>
      </p:grpSp>
      <p:grpSp>
        <p:nvGrpSpPr>
          <p:cNvPr id="67" name="Group 66">
            <a:extLst>
              <a:ext uri="{FF2B5EF4-FFF2-40B4-BE49-F238E27FC236}">
                <a16:creationId xmlns:a16="http://schemas.microsoft.com/office/drawing/2014/main" id="{7B869A8A-4283-47DB-904C-027EF31F43B7}"/>
              </a:ext>
            </a:extLst>
          </p:cNvPr>
          <p:cNvGrpSpPr/>
          <p:nvPr/>
        </p:nvGrpSpPr>
        <p:grpSpPr>
          <a:xfrm>
            <a:off x="4970172" y="874588"/>
            <a:ext cx="914400" cy="914400"/>
            <a:chOff x="2212166" y="5530079"/>
            <a:chExt cx="914400" cy="914400"/>
          </a:xfrm>
        </p:grpSpPr>
        <p:sp>
          <p:nvSpPr>
            <p:cNvPr id="68" name="TextBox 67">
              <a:extLst>
                <a:ext uri="{FF2B5EF4-FFF2-40B4-BE49-F238E27FC236}">
                  <a16:creationId xmlns:a16="http://schemas.microsoft.com/office/drawing/2014/main" id="{9A0FC89D-6303-4A99-AEF4-DC2822C2EFC6}"/>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iOS</a:t>
              </a:r>
            </a:p>
          </p:txBody>
        </p:sp>
        <p:pic>
          <p:nvPicPr>
            <p:cNvPr id="69" name="Graphic 68" descr="Smart Phone with solid fill">
              <a:extLst>
                <a:ext uri="{FF2B5EF4-FFF2-40B4-BE49-F238E27FC236}">
                  <a16:creationId xmlns:a16="http://schemas.microsoft.com/office/drawing/2014/main" id="{690B7F28-8D86-4C9B-8568-4E1062752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130" name="Group 129">
            <a:extLst>
              <a:ext uri="{FF2B5EF4-FFF2-40B4-BE49-F238E27FC236}">
                <a16:creationId xmlns:a16="http://schemas.microsoft.com/office/drawing/2014/main" id="{75CD90C6-916F-4435-B99B-873626F7B847}"/>
              </a:ext>
            </a:extLst>
          </p:cNvPr>
          <p:cNvGrpSpPr/>
          <p:nvPr/>
        </p:nvGrpSpPr>
        <p:grpSpPr>
          <a:xfrm>
            <a:off x="3505875" y="874588"/>
            <a:ext cx="914400" cy="914400"/>
            <a:chOff x="5187159" y="4792658"/>
            <a:chExt cx="914400" cy="914400"/>
          </a:xfrm>
        </p:grpSpPr>
        <p:pic>
          <p:nvPicPr>
            <p:cNvPr id="131" name="Picture 130">
              <a:extLst>
                <a:ext uri="{FF2B5EF4-FFF2-40B4-BE49-F238E27FC236}">
                  <a16:creationId xmlns:a16="http://schemas.microsoft.com/office/drawing/2014/main" id="{A6FF9FFC-2351-46BE-BD58-CE8E6A88B0FE}"/>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132" name="Graphic 131" descr="Smart Phone outline">
              <a:extLst>
                <a:ext uri="{FF2B5EF4-FFF2-40B4-BE49-F238E27FC236}">
                  <a16:creationId xmlns:a16="http://schemas.microsoft.com/office/drawing/2014/main" id="{29BE66F6-E3E7-42A7-8963-AD721198984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158" name="Group 157">
            <a:extLst>
              <a:ext uri="{FF2B5EF4-FFF2-40B4-BE49-F238E27FC236}">
                <a16:creationId xmlns:a16="http://schemas.microsoft.com/office/drawing/2014/main" id="{754E492D-083A-4EAD-BB1C-EC449F34125A}"/>
              </a:ext>
            </a:extLst>
          </p:cNvPr>
          <p:cNvGrpSpPr/>
          <p:nvPr/>
        </p:nvGrpSpPr>
        <p:grpSpPr>
          <a:xfrm>
            <a:off x="6559038" y="607130"/>
            <a:ext cx="1449317" cy="1449317"/>
            <a:chOff x="769916" y="4835245"/>
            <a:chExt cx="914400" cy="914400"/>
          </a:xfrm>
        </p:grpSpPr>
        <p:grpSp>
          <p:nvGrpSpPr>
            <p:cNvPr id="159" name="Group 42">
              <a:extLst>
                <a:ext uri="{FF2B5EF4-FFF2-40B4-BE49-F238E27FC236}">
                  <a16:creationId xmlns:a16="http://schemas.microsoft.com/office/drawing/2014/main" id="{8935A7B6-0F37-4E27-9946-9B5ED09BDCB4}"/>
                </a:ext>
              </a:extLst>
            </p:cNvPr>
            <p:cNvGrpSpPr>
              <a:grpSpLocks noChangeAspect="1"/>
            </p:cNvGrpSpPr>
            <p:nvPr/>
          </p:nvGrpSpPr>
          <p:grpSpPr bwMode="auto">
            <a:xfrm>
              <a:off x="1135999" y="5160128"/>
              <a:ext cx="179625" cy="186208"/>
              <a:chOff x="3492" y="1769"/>
              <a:chExt cx="854" cy="864"/>
            </a:xfrm>
            <a:solidFill>
              <a:srgbClr val="FFFFFF"/>
            </a:solidFill>
          </p:grpSpPr>
          <p:sp>
            <p:nvSpPr>
              <p:cNvPr id="161" name="Freeform 43">
                <a:extLst>
                  <a:ext uri="{FF2B5EF4-FFF2-40B4-BE49-F238E27FC236}">
                    <a16:creationId xmlns:a16="http://schemas.microsoft.com/office/drawing/2014/main" id="{48693D58-1E07-494A-9598-796DA949AB05}"/>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62" name="Freeform 44">
                <a:extLst>
                  <a:ext uri="{FF2B5EF4-FFF2-40B4-BE49-F238E27FC236}">
                    <a16:creationId xmlns:a16="http://schemas.microsoft.com/office/drawing/2014/main" id="{8CFCF0D2-E7EB-4111-8597-B9BFCACB2A9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63" name="Freeform 45">
                <a:extLst>
                  <a:ext uri="{FF2B5EF4-FFF2-40B4-BE49-F238E27FC236}">
                    <a16:creationId xmlns:a16="http://schemas.microsoft.com/office/drawing/2014/main" id="{F0778EC8-4A37-4A9A-8EB4-6A7F78E2F37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164" name="Freeform 46">
                <a:extLst>
                  <a:ext uri="{FF2B5EF4-FFF2-40B4-BE49-F238E27FC236}">
                    <a16:creationId xmlns:a16="http://schemas.microsoft.com/office/drawing/2014/main" id="{617A6898-C928-41C5-970E-C58EE1EE4230}"/>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160" name="Graphic 159" descr="Laptop outline">
              <a:extLst>
                <a:ext uri="{FF2B5EF4-FFF2-40B4-BE49-F238E27FC236}">
                  <a16:creationId xmlns:a16="http://schemas.microsoft.com/office/drawing/2014/main" id="{7571DA3D-674C-4B4D-8378-297A29F66E8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9916" y="4835245"/>
              <a:ext cx="914400" cy="914400"/>
            </a:xfrm>
            <a:prstGeom prst="rect">
              <a:avLst/>
            </a:prstGeom>
          </p:spPr>
        </p:pic>
      </p:grpSp>
      <p:grpSp>
        <p:nvGrpSpPr>
          <p:cNvPr id="194" name="Group 193">
            <a:extLst>
              <a:ext uri="{FF2B5EF4-FFF2-40B4-BE49-F238E27FC236}">
                <a16:creationId xmlns:a16="http://schemas.microsoft.com/office/drawing/2014/main" id="{0DBB5EB7-FEEC-44A1-8FFA-639AC4F45BE6}"/>
              </a:ext>
            </a:extLst>
          </p:cNvPr>
          <p:cNvGrpSpPr/>
          <p:nvPr/>
        </p:nvGrpSpPr>
        <p:grpSpPr>
          <a:xfrm>
            <a:off x="8155804" y="723402"/>
            <a:ext cx="1216773" cy="1216773"/>
            <a:chOff x="1936134" y="5294354"/>
            <a:chExt cx="914400" cy="914400"/>
          </a:xfrm>
        </p:grpSpPr>
        <p:sp>
          <p:nvSpPr>
            <p:cNvPr id="195" name="TextBox 194">
              <a:extLst>
                <a:ext uri="{FF2B5EF4-FFF2-40B4-BE49-F238E27FC236}">
                  <a16:creationId xmlns:a16="http://schemas.microsoft.com/office/drawing/2014/main" id="{60F8FD4F-2352-4EA7-955C-44B848E44676}"/>
                </a:ext>
              </a:extLst>
            </p:cNvPr>
            <p:cNvSpPr txBox="1"/>
            <p:nvPr/>
          </p:nvSpPr>
          <p:spPr>
            <a:xfrm>
              <a:off x="2143092" y="5591892"/>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macOS</a:t>
              </a:r>
            </a:p>
          </p:txBody>
        </p:sp>
        <p:pic>
          <p:nvPicPr>
            <p:cNvPr id="196" name="Graphic 195" descr="Laptop with solid fill">
              <a:extLst>
                <a:ext uri="{FF2B5EF4-FFF2-40B4-BE49-F238E27FC236}">
                  <a16:creationId xmlns:a16="http://schemas.microsoft.com/office/drawing/2014/main" id="{EFAD3706-6F64-41D5-9326-4B2112CAA198}"/>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936134" y="5294354"/>
              <a:ext cx="914400" cy="914400"/>
            </a:xfrm>
            <a:prstGeom prst="rect">
              <a:avLst/>
            </a:prstGeom>
          </p:spPr>
        </p:pic>
      </p:grpSp>
      <p:grpSp>
        <p:nvGrpSpPr>
          <p:cNvPr id="203" name="Group 202">
            <a:extLst>
              <a:ext uri="{FF2B5EF4-FFF2-40B4-BE49-F238E27FC236}">
                <a16:creationId xmlns:a16="http://schemas.microsoft.com/office/drawing/2014/main" id="{C06D5700-77D2-4981-A284-1972133CEEDA}"/>
              </a:ext>
            </a:extLst>
          </p:cNvPr>
          <p:cNvGrpSpPr/>
          <p:nvPr/>
        </p:nvGrpSpPr>
        <p:grpSpPr>
          <a:xfrm>
            <a:off x="2755924" y="874588"/>
            <a:ext cx="914400" cy="914400"/>
            <a:chOff x="5187159" y="4792658"/>
            <a:chExt cx="914400" cy="914400"/>
          </a:xfrm>
        </p:grpSpPr>
        <p:pic>
          <p:nvPicPr>
            <p:cNvPr id="204" name="Picture 203">
              <a:extLst>
                <a:ext uri="{FF2B5EF4-FFF2-40B4-BE49-F238E27FC236}">
                  <a16:creationId xmlns:a16="http://schemas.microsoft.com/office/drawing/2014/main" id="{B176678B-2527-4492-AD06-B08147171065}"/>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05" name="Graphic 204" descr="Smart Phone outline">
              <a:extLst>
                <a:ext uri="{FF2B5EF4-FFF2-40B4-BE49-F238E27FC236}">
                  <a16:creationId xmlns:a16="http://schemas.microsoft.com/office/drawing/2014/main" id="{F70F3E91-54E0-40A2-B150-E05E26FF57D8}"/>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28" name="Group 227">
            <a:extLst>
              <a:ext uri="{FF2B5EF4-FFF2-40B4-BE49-F238E27FC236}">
                <a16:creationId xmlns:a16="http://schemas.microsoft.com/office/drawing/2014/main" id="{4C6F3068-6804-435E-ABF6-44341540F21F}"/>
              </a:ext>
            </a:extLst>
          </p:cNvPr>
          <p:cNvGrpSpPr/>
          <p:nvPr/>
        </p:nvGrpSpPr>
        <p:grpSpPr>
          <a:xfrm>
            <a:off x="4253625" y="874588"/>
            <a:ext cx="914400" cy="914400"/>
            <a:chOff x="5187159" y="4792658"/>
            <a:chExt cx="914400" cy="914400"/>
          </a:xfrm>
        </p:grpSpPr>
        <p:pic>
          <p:nvPicPr>
            <p:cNvPr id="229" name="Picture 228">
              <a:extLst>
                <a:ext uri="{FF2B5EF4-FFF2-40B4-BE49-F238E27FC236}">
                  <a16:creationId xmlns:a16="http://schemas.microsoft.com/office/drawing/2014/main" id="{7B3C2819-DD58-4A66-A824-6AF7F2035727}"/>
                </a:ext>
              </a:extLst>
            </p:cNvPr>
            <p:cNvPicPr>
              <a:picLocks noChangeAspect="1"/>
            </p:cNvPicPr>
            <p:nvPr/>
          </p:nvPicPr>
          <p:blipFill>
            <a:blip r:embed="rId13"/>
            <a:stretch>
              <a:fillRect/>
            </a:stretch>
          </p:blipFill>
          <p:spPr>
            <a:xfrm>
              <a:off x="5498185" y="5071417"/>
              <a:ext cx="292348" cy="356881"/>
            </a:xfrm>
            <a:prstGeom prst="rect">
              <a:avLst/>
            </a:prstGeom>
          </p:spPr>
        </p:pic>
        <p:pic>
          <p:nvPicPr>
            <p:cNvPr id="230" name="Graphic 229" descr="Smart Phone outline">
              <a:extLst>
                <a:ext uri="{FF2B5EF4-FFF2-40B4-BE49-F238E27FC236}">
                  <a16:creationId xmlns:a16="http://schemas.microsoft.com/office/drawing/2014/main" id="{14742FAA-4A82-4249-A442-4C8BBCB1078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187159" y="4792658"/>
              <a:ext cx="914400" cy="914400"/>
            </a:xfrm>
            <a:prstGeom prst="rect">
              <a:avLst/>
            </a:prstGeom>
          </p:spPr>
        </p:pic>
      </p:grpSp>
      <p:grpSp>
        <p:nvGrpSpPr>
          <p:cNvPr id="249" name="Group 248">
            <a:extLst>
              <a:ext uri="{FF2B5EF4-FFF2-40B4-BE49-F238E27FC236}">
                <a16:creationId xmlns:a16="http://schemas.microsoft.com/office/drawing/2014/main" id="{96A51709-450F-4FFB-85D0-C295E9F8DCA0}"/>
              </a:ext>
            </a:extLst>
          </p:cNvPr>
          <p:cNvGrpSpPr/>
          <p:nvPr/>
        </p:nvGrpSpPr>
        <p:grpSpPr>
          <a:xfrm>
            <a:off x="5739964" y="874588"/>
            <a:ext cx="914400" cy="914400"/>
            <a:chOff x="2212166" y="5530079"/>
            <a:chExt cx="914400" cy="914400"/>
          </a:xfrm>
        </p:grpSpPr>
        <p:sp>
          <p:nvSpPr>
            <p:cNvPr id="270" name="TextBox 269">
              <a:extLst>
                <a:ext uri="{FF2B5EF4-FFF2-40B4-BE49-F238E27FC236}">
                  <a16:creationId xmlns:a16="http://schemas.microsoft.com/office/drawing/2014/main" id="{453186CF-BB59-48A7-AD84-BCA564A5A767}"/>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iOS</a:t>
              </a:r>
            </a:p>
          </p:txBody>
        </p:sp>
        <p:pic>
          <p:nvPicPr>
            <p:cNvPr id="271" name="Graphic 270" descr="Smart Phone with solid fill">
              <a:extLst>
                <a:ext uri="{FF2B5EF4-FFF2-40B4-BE49-F238E27FC236}">
                  <a16:creationId xmlns:a16="http://schemas.microsoft.com/office/drawing/2014/main" id="{AA026CA3-F165-467E-A349-CC15E175454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12166" y="5530079"/>
              <a:ext cx="914400" cy="914400"/>
            </a:xfrm>
            <a:prstGeom prst="rect">
              <a:avLst/>
            </a:prstGeom>
          </p:spPr>
        </p:pic>
      </p:grpSp>
      <p:grpSp>
        <p:nvGrpSpPr>
          <p:cNvPr id="4" name="Group 3">
            <a:extLst>
              <a:ext uri="{FF2B5EF4-FFF2-40B4-BE49-F238E27FC236}">
                <a16:creationId xmlns:a16="http://schemas.microsoft.com/office/drawing/2014/main" id="{C4F4D438-21C9-460C-942B-4D93A7EEF2D5}"/>
              </a:ext>
            </a:extLst>
          </p:cNvPr>
          <p:cNvGrpSpPr/>
          <p:nvPr/>
        </p:nvGrpSpPr>
        <p:grpSpPr>
          <a:xfrm>
            <a:off x="4079574" y="2264785"/>
            <a:ext cx="4032853" cy="1977803"/>
            <a:chOff x="3851467" y="3077585"/>
            <a:chExt cx="4032853" cy="1977803"/>
          </a:xfrm>
        </p:grpSpPr>
        <p:grpSp>
          <p:nvGrpSpPr>
            <p:cNvPr id="109" name="Group 108">
              <a:extLst>
                <a:ext uri="{FF2B5EF4-FFF2-40B4-BE49-F238E27FC236}">
                  <a16:creationId xmlns:a16="http://schemas.microsoft.com/office/drawing/2014/main" id="{7D79C21E-E395-44F1-A6BB-9B616398BD48}"/>
                </a:ext>
              </a:extLst>
            </p:cNvPr>
            <p:cNvGrpSpPr/>
            <p:nvPr/>
          </p:nvGrpSpPr>
          <p:grpSpPr>
            <a:xfrm>
              <a:off x="6815169" y="3129973"/>
              <a:ext cx="642036" cy="809624"/>
              <a:chOff x="6362032" y="2936883"/>
              <a:chExt cx="642036" cy="809624"/>
            </a:xfrm>
          </p:grpSpPr>
          <p:grpSp>
            <p:nvGrpSpPr>
              <p:cNvPr id="119" name="Graphic 70" descr="Programmer male with solid fill">
                <a:extLst>
                  <a:ext uri="{FF2B5EF4-FFF2-40B4-BE49-F238E27FC236}">
                    <a16:creationId xmlns:a16="http://schemas.microsoft.com/office/drawing/2014/main" id="{C92844C5-DB72-44E3-9B93-3D77206047B5}"/>
                  </a:ext>
                </a:extLst>
              </p:cNvPr>
              <p:cNvGrpSpPr/>
              <p:nvPr/>
            </p:nvGrpSpPr>
            <p:grpSpPr>
              <a:xfrm>
                <a:off x="6362032" y="2936883"/>
                <a:ext cx="642036" cy="809624"/>
                <a:chOff x="6362032" y="2936883"/>
                <a:chExt cx="642036" cy="809624"/>
              </a:xfrm>
              <a:solidFill>
                <a:schemeClr val="tx1"/>
              </a:solidFill>
            </p:grpSpPr>
            <p:sp>
              <p:nvSpPr>
                <p:cNvPr id="122" name="Freeform: Shape 121">
                  <a:extLst>
                    <a:ext uri="{FF2B5EF4-FFF2-40B4-BE49-F238E27FC236}">
                      <a16:creationId xmlns:a16="http://schemas.microsoft.com/office/drawing/2014/main" id="{80D0652A-1068-485D-BCF0-3DECE7E067D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474F23C6-20D2-472C-AB7A-747478BCC5F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120" name="Rectangle 119">
                <a:extLst>
                  <a:ext uri="{FF2B5EF4-FFF2-40B4-BE49-F238E27FC236}">
                    <a16:creationId xmlns:a16="http://schemas.microsoft.com/office/drawing/2014/main" id="{4AA3843F-E6DF-4D78-8ACC-573BF353CFC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TextBox 120">
                <a:extLst>
                  <a:ext uri="{FF2B5EF4-FFF2-40B4-BE49-F238E27FC236}">
                    <a16:creationId xmlns:a16="http://schemas.microsoft.com/office/drawing/2014/main" id="{A7CF17E5-7858-4A9C-8EBA-D17B9AA24C85}"/>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111" name="Group 110">
              <a:extLst>
                <a:ext uri="{FF2B5EF4-FFF2-40B4-BE49-F238E27FC236}">
                  <a16:creationId xmlns:a16="http://schemas.microsoft.com/office/drawing/2014/main" id="{1F4153EE-5093-43B6-B0C8-CF45D833931B}"/>
                </a:ext>
              </a:extLst>
            </p:cNvPr>
            <p:cNvGrpSpPr/>
            <p:nvPr/>
          </p:nvGrpSpPr>
          <p:grpSpPr>
            <a:xfrm>
              <a:off x="5429103" y="4140988"/>
              <a:ext cx="914400" cy="914400"/>
              <a:chOff x="6212942" y="1808483"/>
              <a:chExt cx="914400" cy="914400"/>
            </a:xfrm>
          </p:grpSpPr>
          <p:pic>
            <p:nvPicPr>
              <p:cNvPr id="112" name="Graphic 111" descr="Programmer female with solid fill">
                <a:extLst>
                  <a:ext uri="{FF2B5EF4-FFF2-40B4-BE49-F238E27FC236}">
                    <a16:creationId xmlns:a16="http://schemas.microsoft.com/office/drawing/2014/main" id="{37C17432-D978-47E1-B935-62DFB974F31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13" name="Rectangle 112">
                <a:extLst>
                  <a:ext uri="{FF2B5EF4-FFF2-40B4-BE49-F238E27FC236}">
                    <a16:creationId xmlns:a16="http://schemas.microsoft.com/office/drawing/2014/main" id="{112EC21B-AADC-4339-BAAB-37379F565DC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TextBox 113">
                <a:extLst>
                  <a:ext uri="{FF2B5EF4-FFF2-40B4-BE49-F238E27FC236}">
                    <a16:creationId xmlns:a16="http://schemas.microsoft.com/office/drawing/2014/main" id="{564155FF-3116-4C71-BAAE-8ACFB3045C50}"/>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137" name="Group 136">
              <a:extLst>
                <a:ext uri="{FF2B5EF4-FFF2-40B4-BE49-F238E27FC236}">
                  <a16:creationId xmlns:a16="http://schemas.microsoft.com/office/drawing/2014/main" id="{0B285734-11E7-4205-9319-CF5130E9A4F9}"/>
                </a:ext>
              </a:extLst>
            </p:cNvPr>
            <p:cNvGrpSpPr/>
            <p:nvPr/>
          </p:nvGrpSpPr>
          <p:grpSpPr>
            <a:xfrm>
              <a:off x="7259944" y="4193378"/>
              <a:ext cx="624376" cy="809620"/>
              <a:chOff x="7832116" y="1894212"/>
              <a:chExt cx="624376" cy="809620"/>
            </a:xfrm>
          </p:grpSpPr>
          <p:sp>
            <p:nvSpPr>
              <p:cNvPr id="145" name="TextBox 144">
                <a:extLst>
                  <a:ext uri="{FF2B5EF4-FFF2-40B4-BE49-F238E27FC236}">
                    <a16:creationId xmlns:a16="http://schemas.microsoft.com/office/drawing/2014/main" id="{E33F64A3-1DED-415E-8C80-966FF0BE9A76}"/>
                  </a:ext>
                </a:extLst>
              </p:cNvPr>
              <p:cNvSpPr txBox="1"/>
              <p:nvPr/>
            </p:nvSpPr>
            <p:spPr>
              <a:xfrm>
                <a:off x="7868079" y="2420980"/>
                <a:ext cx="552449" cy="246221"/>
              </a:xfrm>
              <a:prstGeom prst="rect">
                <a:avLst/>
              </a:prstGeom>
              <a:noFill/>
            </p:spPr>
            <p:txBody>
              <a:bodyPr wrap="square" rtlCol="0">
                <a:spAutoFit/>
              </a:bodyPr>
              <a:lstStyle/>
              <a:p>
                <a:pPr algn="ctr"/>
                <a:r>
                  <a:rPr lang="en-US" sz="1000"/>
                  <a:t>.NET</a:t>
                </a:r>
              </a:p>
            </p:txBody>
          </p:sp>
          <p:grpSp>
            <p:nvGrpSpPr>
              <p:cNvPr id="146" name="Graphic 72" descr="Programmer male outline">
                <a:extLst>
                  <a:ext uri="{FF2B5EF4-FFF2-40B4-BE49-F238E27FC236}">
                    <a16:creationId xmlns:a16="http://schemas.microsoft.com/office/drawing/2014/main" id="{CBFF85A3-F9A9-4AB9-82D7-E61435D3ECB9}"/>
                  </a:ext>
                </a:extLst>
              </p:cNvPr>
              <p:cNvGrpSpPr/>
              <p:nvPr/>
            </p:nvGrpSpPr>
            <p:grpSpPr>
              <a:xfrm>
                <a:off x="7832116" y="1894212"/>
                <a:ext cx="624376" cy="809620"/>
                <a:chOff x="7832116" y="1894212"/>
                <a:chExt cx="624376" cy="809620"/>
              </a:xfrm>
              <a:solidFill>
                <a:schemeClr val="tx1"/>
              </a:solidFill>
            </p:grpSpPr>
            <p:sp>
              <p:nvSpPr>
                <p:cNvPr id="147" name="Freeform: Shape 146">
                  <a:extLst>
                    <a:ext uri="{FF2B5EF4-FFF2-40B4-BE49-F238E27FC236}">
                      <a16:creationId xmlns:a16="http://schemas.microsoft.com/office/drawing/2014/main" id="{06DF323E-FA39-4A0A-A8DC-D8EAFE195BD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148" name="Freeform: Shape 147">
                  <a:extLst>
                    <a:ext uri="{FF2B5EF4-FFF2-40B4-BE49-F238E27FC236}">
                      <a16:creationId xmlns:a16="http://schemas.microsoft.com/office/drawing/2014/main" id="{F6BFA995-A907-43CF-9581-F484EA1D4B7A}"/>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167" name="Group 166">
              <a:extLst>
                <a:ext uri="{FF2B5EF4-FFF2-40B4-BE49-F238E27FC236}">
                  <a16:creationId xmlns:a16="http://schemas.microsoft.com/office/drawing/2014/main" id="{4BBCC679-26EB-4185-A1D3-39F8E2413A21}"/>
                </a:ext>
              </a:extLst>
            </p:cNvPr>
            <p:cNvGrpSpPr/>
            <p:nvPr/>
          </p:nvGrpSpPr>
          <p:grpSpPr>
            <a:xfrm>
              <a:off x="6499115" y="4193372"/>
              <a:ext cx="605216" cy="809632"/>
              <a:chOff x="7631025" y="3554286"/>
              <a:chExt cx="605216" cy="809632"/>
            </a:xfrm>
          </p:grpSpPr>
          <p:grpSp>
            <p:nvGrpSpPr>
              <p:cNvPr id="190" name="Graphic 69" descr="Programmer female outline">
                <a:extLst>
                  <a:ext uri="{FF2B5EF4-FFF2-40B4-BE49-F238E27FC236}">
                    <a16:creationId xmlns:a16="http://schemas.microsoft.com/office/drawing/2014/main" id="{42258C99-CA71-468C-A3CD-7D70F1D7A7DF}"/>
                  </a:ext>
                </a:extLst>
              </p:cNvPr>
              <p:cNvGrpSpPr/>
              <p:nvPr/>
            </p:nvGrpSpPr>
            <p:grpSpPr>
              <a:xfrm>
                <a:off x="7631025" y="3554286"/>
                <a:ext cx="605216" cy="809632"/>
                <a:chOff x="7631025" y="3554286"/>
                <a:chExt cx="605216" cy="809632"/>
              </a:xfrm>
              <a:solidFill>
                <a:schemeClr val="tx1"/>
              </a:solidFill>
            </p:grpSpPr>
            <p:sp>
              <p:nvSpPr>
                <p:cNvPr id="192" name="Freeform: Shape 191">
                  <a:extLst>
                    <a:ext uri="{FF2B5EF4-FFF2-40B4-BE49-F238E27FC236}">
                      <a16:creationId xmlns:a16="http://schemas.microsoft.com/office/drawing/2014/main" id="{4A01FC74-2A15-40CC-8C90-0FDA102A11B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193" name="Freeform: Shape 192">
                  <a:extLst>
                    <a:ext uri="{FF2B5EF4-FFF2-40B4-BE49-F238E27FC236}">
                      <a16:creationId xmlns:a16="http://schemas.microsoft.com/office/drawing/2014/main" id="{4DEF2728-AF68-419D-A3FB-D358518712CB}"/>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191" name="TextBox 190">
                <a:extLst>
                  <a:ext uri="{FF2B5EF4-FFF2-40B4-BE49-F238E27FC236}">
                    <a16:creationId xmlns:a16="http://schemas.microsoft.com/office/drawing/2014/main" id="{CA551E02-F41B-43B2-A7E0-3F5DC0BDB674}"/>
                  </a:ext>
                </a:extLst>
              </p:cNvPr>
              <p:cNvSpPr txBox="1"/>
              <p:nvPr/>
            </p:nvSpPr>
            <p:spPr>
              <a:xfrm>
                <a:off x="7657367" y="4096520"/>
                <a:ext cx="552449" cy="246221"/>
              </a:xfrm>
              <a:prstGeom prst="rect">
                <a:avLst/>
              </a:prstGeom>
              <a:noFill/>
            </p:spPr>
            <p:txBody>
              <a:bodyPr wrap="square" rtlCol="0">
                <a:spAutoFit/>
              </a:bodyPr>
              <a:lstStyle/>
              <a:p>
                <a:pPr algn="ctr"/>
                <a:r>
                  <a:rPr lang="en-US" sz="1000"/>
                  <a:t>.NET</a:t>
                </a:r>
              </a:p>
            </p:txBody>
          </p:sp>
        </p:grpSp>
        <p:grpSp>
          <p:nvGrpSpPr>
            <p:cNvPr id="199" name="Group 198">
              <a:extLst>
                <a:ext uri="{FF2B5EF4-FFF2-40B4-BE49-F238E27FC236}">
                  <a16:creationId xmlns:a16="http://schemas.microsoft.com/office/drawing/2014/main" id="{5B9C72DD-B4D7-4E6F-9EFF-DFFEDA169FDA}"/>
                </a:ext>
              </a:extLst>
            </p:cNvPr>
            <p:cNvGrpSpPr/>
            <p:nvPr/>
          </p:nvGrpSpPr>
          <p:grpSpPr>
            <a:xfrm>
              <a:off x="5222157" y="3129969"/>
              <a:ext cx="605216" cy="809632"/>
              <a:chOff x="7631025" y="3554286"/>
              <a:chExt cx="605216" cy="809632"/>
            </a:xfrm>
          </p:grpSpPr>
          <p:grpSp>
            <p:nvGrpSpPr>
              <p:cNvPr id="218" name="Graphic 69" descr="Programmer female outline">
                <a:extLst>
                  <a:ext uri="{FF2B5EF4-FFF2-40B4-BE49-F238E27FC236}">
                    <a16:creationId xmlns:a16="http://schemas.microsoft.com/office/drawing/2014/main" id="{03106406-1C7A-40DE-88C4-67725D345468}"/>
                  </a:ext>
                </a:extLst>
              </p:cNvPr>
              <p:cNvGrpSpPr/>
              <p:nvPr/>
            </p:nvGrpSpPr>
            <p:grpSpPr>
              <a:xfrm>
                <a:off x="7631025" y="3554286"/>
                <a:ext cx="605216" cy="809632"/>
                <a:chOff x="7631025" y="3554286"/>
                <a:chExt cx="605216" cy="809632"/>
              </a:xfrm>
              <a:solidFill>
                <a:schemeClr val="tx1"/>
              </a:solidFill>
            </p:grpSpPr>
            <p:sp>
              <p:nvSpPr>
                <p:cNvPr id="220" name="Freeform: Shape 219">
                  <a:extLst>
                    <a:ext uri="{FF2B5EF4-FFF2-40B4-BE49-F238E27FC236}">
                      <a16:creationId xmlns:a16="http://schemas.microsoft.com/office/drawing/2014/main" id="{C9F0635E-D60B-4C7F-BDF5-47FF3A2FD1F3}"/>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221" name="Freeform: Shape 220">
                  <a:extLst>
                    <a:ext uri="{FF2B5EF4-FFF2-40B4-BE49-F238E27FC236}">
                      <a16:creationId xmlns:a16="http://schemas.microsoft.com/office/drawing/2014/main" id="{02E12893-6542-4C92-8272-0DB86FC7D17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219" name="TextBox 218">
                <a:extLst>
                  <a:ext uri="{FF2B5EF4-FFF2-40B4-BE49-F238E27FC236}">
                    <a16:creationId xmlns:a16="http://schemas.microsoft.com/office/drawing/2014/main" id="{BA12600B-61F0-4C61-8ECF-624BAA6AA0D2}"/>
                  </a:ext>
                </a:extLst>
              </p:cNvPr>
              <p:cNvSpPr txBox="1"/>
              <p:nvPr/>
            </p:nvSpPr>
            <p:spPr>
              <a:xfrm>
                <a:off x="7657367" y="4096520"/>
                <a:ext cx="552449" cy="246221"/>
              </a:xfrm>
              <a:prstGeom prst="rect">
                <a:avLst/>
              </a:prstGeom>
              <a:noFill/>
            </p:spPr>
            <p:txBody>
              <a:bodyPr wrap="square" rtlCol="0">
                <a:spAutoFit/>
              </a:bodyPr>
              <a:lstStyle/>
              <a:p>
                <a:pPr algn="ctr"/>
                <a:r>
                  <a:rPr lang="en-US" sz="1000"/>
                  <a:t>.NET</a:t>
                </a:r>
              </a:p>
            </p:txBody>
          </p:sp>
        </p:grpSp>
        <p:grpSp>
          <p:nvGrpSpPr>
            <p:cNvPr id="200" name="Group 199">
              <a:extLst>
                <a:ext uri="{FF2B5EF4-FFF2-40B4-BE49-F238E27FC236}">
                  <a16:creationId xmlns:a16="http://schemas.microsoft.com/office/drawing/2014/main" id="{EB6217C1-33D4-421F-AB71-174F2F3D72B5}"/>
                </a:ext>
              </a:extLst>
            </p:cNvPr>
            <p:cNvGrpSpPr/>
            <p:nvPr/>
          </p:nvGrpSpPr>
          <p:grpSpPr>
            <a:xfrm>
              <a:off x="4429123" y="3129973"/>
              <a:ext cx="642036" cy="809624"/>
              <a:chOff x="6362032" y="2936883"/>
              <a:chExt cx="642036" cy="809624"/>
            </a:xfrm>
          </p:grpSpPr>
          <p:grpSp>
            <p:nvGrpSpPr>
              <p:cNvPr id="213" name="Graphic 70" descr="Programmer male with solid fill">
                <a:extLst>
                  <a:ext uri="{FF2B5EF4-FFF2-40B4-BE49-F238E27FC236}">
                    <a16:creationId xmlns:a16="http://schemas.microsoft.com/office/drawing/2014/main" id="{EA2507E8-BC0C-4C1F-B254-46837AA6D822}"/>
                  </a:ext>
                </a:extLst>
              </p:cNvPr>
              <p:cNvGrpSpPr/>
              <p:nvPr/>
            </p:nvGrpSpPr>
            <p:grpSpPr>
              <a:xfrm>
                <a:off x="6362032" y="2936883"/>
                <a:ext cx="642036" cy="809624"/>
                <a:chOff x="6362032" y="2936883"/>
                <a:chExt cx="642036" cy="809624"/>
              </a:xfrm>
              <a:solidFill>
                <a:schemeClr val="tx1"/>
              </a:solidFill>
            </p:grpSpPr>
            <p:sp>
              <p:nvSpPr>
                <p:cNvPr id="216" name="Freeform: Shape 215">
                  <a:extLst>
                    <a:ext uri="{FF2B5EF4-FFF2-40B4-BE49-F238E27FC236}">
                      <a16:creationId xmlns:a16="http://schemas.microsoft.com/office/drawing/2014/main" id="{1B6F0825-5ADC-4B37-A663-68932A76900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217" name="Freeform: Shape 216">
                  <a:extLst>
                    <a:ext uri="{FF2B5EF4-FFF2-40B4-BE49-F238E27FC236}">
                      <a16:creationId xmlns:a16="http://schemas.microsoft.com/office/drawing/2014/main" id="{36EA1CB6-C615-4B8D-A44D-D2C806B07DC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214" name="Rectangle 213">
                <a:extLst>
                  <a:ext uri="{FF2B5EF4-FFF2-40B4-BE49-F238E27FC236}">
                    <a16:creationId xmlns:a16="http://schemas.microsoft.com/office/drawing/2014/main" id="{D1669A01-8A44-4327-9EB9-3EE81A3651E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TextBox 214">
                <a:extLst>
                  <a:ext uri="{FF2B5EF4-FFF2-40B4-BE49-F238E27FC236}">
                    <a16:creationId xmlns:a16="http://schemas.microsoft.com/office/drawing/2014/main" id="{87EC312A-49FE-49FC-B16A-4434E314F220}"/>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201" name="Group 200">
              <a:extLst>
                <a:ext uri="{FF2B5EF4-FFF2-40B4-BE49-F238E27FC236}">
                  <a16:creationId xmlns:a16="http://schemas.microsoft.com/office/drawing/2014/main" id="{F9AE5AB6-1A61-4A4E-995A-34CAB4ED4419}"/>
                </a:ext>
              </a:extLst>
            </p:cNvPr>
            <p:cNvGrpSpPr/>
            <p:nvPr/>
          </p:nvGrpSpPr>
          <p:grpSpPr>
            <a:xfrm>
              <a:off x="4649115" y="4193378"/>
              <a:ext cx="624376" cy="809620"/>
              <a:chOff x="7832116" y="1894212"/>
              <a:chExt cx="624376" cy="809620"/>
            </a:xfrm>
          </p:grpSpPr>
          <p:sp>
            <p:nvSpPr>
              <p:cNvPr id="209" name="TextBox 208">
                <a:extLst>
                  <a:ext uri="{FF2B5EF4-FFF2-40B4-BE49-F238E27FC236}">
                    <a16:creationId xmlns:a16="http://schemas.microsoft.com/office/drawing/2014/main" id="{BE716FDF-B4DE-41C3-84FF-2534F0C26578}"/>
                  </a:ext>
                </a:extLst>
              </p:cNvPr>
              <p:cNvSpPr txBox="1"/>
              <p:nvPr/>
            </p:nvSpPr>
            <p:spPr>
              <a:xfrm>
                <a:off x="7868079" y="2420980"/>
                <a:ext cx="552449" cy="246221"/>
              </a:xfrm>
              <a:prstGeom prst="rect">
                <a:avLst/>
              </a:prstGeom>
              <a:noFill/>
            </p:spPr>
            <p:txBody>
              <a:bodyPr wrap="square" rtlCol="0">
                <a:spAutoFit/>
              </a:bodyPr>
              <a:lstStyle/>
              <a:p>
                <a:pPr algn="ctr"/>
                <a:r>
                  <a:rPr lang="en-US" sz="1000"/>
                  <a:t>.NET</a:t>
                </a:r>
              </a:p>
            </p:txBody>
          </p:sp>
          <p:grpSp>
            <p:nvGrpSpPr>
              <p:cNvPr id="210" name="Graphic 72" descr="Programmer male outline">
                <a:extLst>
                  <a:ext uri="{FF2B5EF4-FFF2-40B4-BE49-F238E27FC236}">
                    <a16:creationId xmlns:a16="http://schemas.microsoft.com/office/drawing/2014/main" id="{BAA0AC9F-26AF-408F-B507-25CB7C0BE060}"/>
                  </a:ext>
                </a:extLst>
              </p:cNvPr>
              <p:cNvGrpSpPr/>
              <p:nvPr/>
            </p:nvGrpSpPr>
            <p:grpSpPr>
              <a:xfrm>
                <a:off x="7832116" y="1894212"/>
                <a:ext cx="624376" cy="809620"/>
                <a:chOff x="7832116" y="1894212"/>
                <a:chExt cx="624376" cy="809620"/>
              </a:xfrm>
              <a:solidFill>
                <a:schemeClr val="tx1"/>
              </a:solidFill>
            </p:grpSpPr>
            <p:sp>
              <p:nvSpPr>
                <p:cNvPr id="211" name="Freeform: Shape 210">
                  <a:extLst>
                    <a:ext uri="{FF2B5EF4-FFF2-40B4-BE49-F238E27FC236}">
                      <a16:creationId xmlns:a16="http://schemas.microsoft.com/office/drawing/2014/main" id="{36A8A2A3-62E5-409C-8540-153DDDA27135}"/>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525892BB-8926-480A-BC2C-492D80378AA2}"/>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202" name="Group 201">
              <a:extLst>
                <a:ext uri="{FF2B5EF4-FFF2-40B4-BE49-F238E27FC236}">
                  <a16:creationId xmlns:a16="http://schemas.microsoft.com/office/drawing/2014/main" id="{FB2AB731-5259-48AE-AECD-131E09326474}"/>
                </a:ext>
              </a:extLst>
            </p:cNvPr>
            <p:cNvGrpSpPr/>
            <p:nvPr/>
          </p:nvGrpSpPr>
          <p:grpSpPr>
            <a:xfrm>
              <a:off x="5825971" y="3077585"/>
              <a:ext cx="914400" cy="914400"/>
              <a:chOff x="6212942" y="1808483"/>
              <a:chExt cx="914400" cy="914400"/>
            </a:xfrm>
          </p:grpSpPr>
          <p:pic>
            <p:nvPicPr>
              <p:cNvPr id="206" name="Graphic 205" descr="Programmer female with solid fill">
                <a:extLst>
                  <a:ext uri="{FF2B5EF4-FFF2-40B4-BE49-F238E27FC236}">
                    <a16:creationId xmlns:a16="http://schemas.microsoft.com/office/drawing/2014/main" id="{C052C6D5-9217-40C3-A833-6A9083D7F6E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07" name="Rectangle 206">
                <a:extLst>
                  <a:ext uri="{FF2B5EF4-FFF2-40B4-BE49-F238E27FC236}">
                    <a16:creationId xmlns:a16="http://schemas.microsoft.com/office/drawing/2014/main" id="{9D283FF8-B4CB-49D4-9060-7A2843D9002D}"/>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TextBox 207">
                <a:extLst>
                  <a:ext uri="{FF2B5EF4-FFF2-40B4-BE49-F238E27FC236}">
                    <a16:creationId xmlns:a16="http://schemas.microsoft.com/office/drawing/2014/main" id="{447B3FD5-F7A3-4B76-A0BF-B9771758EE5A}"/>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223" name="Group 222">
              <a:extLst>
                <a:ext uri="{FF2B5EF4-FFF2-40B4-BE49-F238E27FC236}">
                  <a16:creationId xmlns:a16="http://schemas.microsoft.com/office/drawing/2014/main" id="{3C39F46B-C14B-4200-A70A-5D5C3D1FAAFE}"/>
                </a:ext>
              </a:extLst>
            </p:cNvPr>
            <p:cNvGrpSpPr/>
            <p:nvPr/>
          </p:nvGrpSpPr>
          <p:grpSpPr>
            <a:xfrm>
              <a:off x="3851467" y="4193376"/>
              <a:ext cx="642036" cy="809624"/>
              <a:chOff x="6362032" y="2936883"/>
              <a:chExt cx="642036" cy="809624"/>
            </a:xfrm>
          </p:grpSpPr>
          <p:grpSp>
            <p:nvGrpSpPr>
              <p:cNvPr id="272" name="Graphic 70" descr="Programmer male with solid fill">
                <a:extLst>
                  <a:ext uri="{FF2B5EF4-FFF2-40B4-BE49-F238E27FC236}">
                    <a16:creationId xmlns:a16="http://schemas.microsoft.com/office/drawing/2014/main" id="{224938C8-115E-476D-819F-F353529E7B18}"/>
                  </a:ext>
                </a:extLst>
              </p:cNvPr>
              <p:cNvGrpSpPr/>
              <p:nvPr/>
            </p:nvGrpSpPr>
            <p:grpSpPr>
              <a:xfrm>
                <a:off x="6362032" y="2936883"/>
                <a:ext cx="642036" cy="809624"/>
                <a:chOff x="6362032" y="2936883"/>
                <a:chExt cx="642036" cy="809624"/>
              </a:xfrm>
              <a:solidFill>
                <a:schemeClr val="tx1"/>
              </a:solidFill>
            </p:grpSpPr>
            <p:sp>
              <p:nvSpPr>
                <p:cNvPr id="275" name="Freeform: Shape 274">
                  <a:extLst>
                    <a:ext uri="{FF2B5EF4-FFF2-40B4-BE49-F238E27FC236}">
                      <a16:creationId xmlns:a16="http://schemas.microsoft.com/office/drawing/2014/main" id="{B7B67FDC-7ACA-4FF7-AE39-AA07E3CAACC9}"/>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276" name="Freeform: Shape 275">
                  <a:extLst>
                    <a:ext uri="{FF2B5EF4-FFF2-40B4-BE49-F238E27FC236}">
                      <a16:creationId xmlns:a16="http://schemas.microsoft.com/office/drawing/2014/main" id="{4B70296D-1F12-4D57-88B8-F0E568CC42D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273" name="Rectangle 272">
                <a:extLst>
                  <a:ext uri="{FF2B5EF4-FFF2-40B4-BE49-F238E27FC236}">
                    <a16:creationId xmlns:a16="http://schemas.microsoft.com/office/drawing/2014/main" id="{91971E9C-6BB4-4046-A495-9CAF7C37B5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TextBox 273">
                <a:extLst>
                  <a:ext uri="{FF2B5EF4-FFF2-40B4-BE49-F238E27FC236}">
                    <a16:creationId xmlns:a16="http://schemas.microsoft.com/office/drawing/2014/main" id="{43E2B8DE-F08B-4966-AFBD-0AF13EF8FABD}"/>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grpSp>
        <p:nvGrpSpPr>
          <p:cNvPr id="6" name="Group 5">
            <a:extLst>
              <a:ext uri="{FF2B5EF4-FFF2-40B4-BE49-F238E27FC236}">
                <a16:creationId xmlns:a16="http://schemas.microsoft.com/office/drawing/2014/main" id="{70FEF02E-AEEE-4054-A828-B3C3B02258CA}"/>
              </a:ext>
            </a:extLst>
          </p:cNvPr>
          <p:cNvGrpSpPr/>
          <p:nvPr/>
        </p:nvGrpSpPr>
        <p:grpSpPr>
          <a:xfrm>
            <a:off x="-629357" y="4848727"/>
            <a:ext cx="3716709" cy="2135187"/>
            <a:chOff x="172779" y="4792016"/>
            <a:chExt cx="3716709" cy="2135187"/>
          </a:xfrm>
        </p:grpSpPr>
        <p:grpSp>
          <p:nvGrpSpPr>
            <p:cNvPr id="105" name="Group 104">
              <a:extLst>
                <a:ext uri="{FF2B5EF4-FFF2-40B4-BE49-F238E27FC236}">
                  <a16:creationId xmlns:a16="http://schemas.microsoft.com/office/drawing/2014/main" id="{47A52CBC-BABD-42AB-8119-A4BFB9BE6EA0}"/>
                </a:ext>
              </a:extLst>
            </p:cNvPr>
            <p:cNvGrpSpPr/>
            <p:nvPr/>
          </p:nvGrpSpPr>
          <p:grpSpPr>
            <a:xfrm>
              <a:off x="2428374" y="5073357"/>
              <a:ext cx="642036" cy="809624"/>
              <a:chOff x="6362032" y="2936883"/>
              <a:chExt cx="642036" cy="809624"/>
            </a:xfrm>
          </p:grpSpPr>
          <p:grpSp>
            <p:nvGrpSpPr>
              <p:cNvPr id="172" name="Graphic 70" descr="Programmer male with solid fill">
                <a:extLst>
                  <a:ext uri="{FF2B5EF4-FFF2-40B4-BE49-F238E27FC236}">
                    <a16:creationId xmlns:a16="http://schemas.microsoft.com/office/drawing/2014/main" id="{B02D5622-743A-4669-9D1F-77C03F0883E6}"/>
                  </a:ext>
                </a:extLst>
              </p:cNvPr>
              <p:cNvGrpSpPr/>
              <p:nvPr/>
            </p:nvGrpSpPr>
            <p:grpSpPr>
              <a:xfrm>
                <a:off x="6362032" y="2936883"/>
                <a:ext cx="642036" cy="809624"/>
                <a:chOff x="6362032" y="2936883"/>
                <a:chExt cx="642036" cy="809624"/>
              </a:xfrm>
              <a:solidFill>
                <a:schemeClr val="tx1"/>
              </a:solidFill>
            </p:grpSpPr>
            <p:sp>
              <p:nvSpPr>
                <p:cNvPr id="175" name="Freeform: Shape 174">
                  <a:extLst>
                    <a:ext uri="{FF2B5EF4-FFF2-40B4-BE49-F238E27FC236}">
                      <a16:creationId xmlns:a16="http://schemas.microsoft.com/office/drawing/2014/main" id="{91986335-2DE0-48B2-B5ED-3F0CF558F5A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176" name="Freeform: Shape 175">
                  <a:extLst>
                    <a:ext uri="{FF2B5EF4-FFF2-40B4-BE49-F238E27FC236}">
                      <a16:creationId xmlns:a16="http://schemas.microsoft.com/office/drawing/2014/main" id="{19B11F65-2AF0-4E7B-965B-CE94DE7BF1E7}"/>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173" name="Rectangle 172">
                <a:extLst>
                  <a:ext uri="{FF2B5EF4-FFF2-40B4-BE49-F238E27FC236}">
                    <a16:creationId xmlns:a16="http://schemas.microsoft.com/office/drawing/2014/main" id="{DBBC8A99-0DAC-4351-8BC0-1E9906DA5A83}"/>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TextBox 173">
                <a:extLst>
                  <a:ext uri="{FF2B5EF4-FFF2-40B4-BE49-F238E27FC236}">
                    <a16:creationId xmlns:a16="http://schemas.microsoft.com/office/drawing/2014/main" id="{447330E5-30E5-40D3-98B0-92618ABBC37E}"/>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106" name="Group 105">
              <a:extLst>
                <a:ext uri="{FF2B5EF4-FFF2-40B4-BE49-F238E27FC236}">
                  <a16:creationId xmlns:a16="http://schemas.microsoft.com/office/drawing/2014/main" id="{5090103D-D66A-4345-9C7A-CBBC35D940C5}"/>
                </a:ext>
              </a:extLst>
            </p:cNvPr>
            <p:cNvGrpSpPr/>
            <p:nvPr/>
          </p:nvGrpSpPr>
          <p:grpSpPr>
            <a:xfrm>
              <a:off x="1499193" y="5742099"/>
              <a:ext cx="914400" cy="914400"/>
              <a:chOff x="6212942" y="1808483"/>
              <a:chExt cx="914400" cy="914400"/>
            </a:xfrm>
          </p:grpSpPr>
          <p:pic>
            <p:nvPicPr>
              <p:cNvPr id="169" name="Graphic 168" descr="Programmer female with solid fill">
                <a:extLst>
                  <a:ext uri="{FF2B5EF4-FFF2-40B4-BE49-F238E27FC236}">
                    <a16:creationId xmlns:a16="http://schemas.microsoft.com/office/drawing/2014/main" id="{C5134E7D-058F-4462-8E9E-22314CFA04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70" name="Rectangle 169">
                <a:extLst>
                  <a:ext uri="{FF2B5EF4-FFF2-40B4-BE49-F238E27FC236}">
                    <a16:creationId xmlns:a16="http://schemas.microsoft.com/office/drawing/2014/main" id="{7F172850-BA26-4225-B88D-377F53DE5E9A}"/>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TextBox 170">
                <a:extLst>
                  <a:ext uri="{FF2B5EF4-FFF2-40B4-BE49-F238E27FC236}">
                    <a16:creationId xmlns:a16="http://schemas.microsoft.com/office/drawing/2014/main" id="{A5F12ABA-826A-4507-BEE7-E5DA6336A510}"/>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107" name="Group 106">
              <a:extLst>
                <a:ext uri="{FF2B5EF4-FFF2-40B4-BE49-F238E27FC236}">
                  <a16:creationId xmlns:a16="http://schemas.microsoft.com/office/drawing/2014/main" id="{E5E0B6E8-547B-4896-B2A9-34011DC55540}"/>
                </a:ext>
              </a:extLst>
            </p:cNvPr>
            <p:cNvGrpSpPr/>
            <p:nvPr/>
          </p:nvGrpSpPr>
          <p:grpSpPr>
            <a:xfrm>
              <a:off x="3265112" y="4910635"/>
              <a:ext cx="624376" cy="809620"/>
              <a:chOff x="7832116" y="1894212"/>
              <a:chExt cx="624376" cy="809620"/>
            </a:xfrm>
          </p:grpSpPr>
          <p:sp>
            <p:nvSpPr>
              <p:cNvPr id="157" name="TextBox 156">
                <a:extLst>
                  <a:ext uri="{FF2B5EF4-FFF2-40B4-BE49-F238E27FC236}">
                    <a16:creationId xmlns:a16="http://schemas.microsoft.com/office/drawing/2014/main" id="{86012BB6-EDD5-4DC8-9038-E9751C91A14A}"/>
                  </a:ext>
                </a:extLst>
              </p:cNvPr>
              <p:cNvSpPr txBox="1"/>
              <p:nvPr/>
            </p:nvSpPr>
            <p:spPr>
              <a:xfrm>
                <a:off x="7868079" y="2420980"/>
                <a:ext cx="552449" cy="246221"/>
              </a:xfrm>
              <a:prstGeom prst="rect">
                <a:avLst/>
              </a:prstGeom>
              <a:noFill/>
            </p:spPr>
            <p:txBody>
              <a:bodyPr wrap="square" rtlCol="0">
                <a:spAutoFit/>
              </a:bodyPr>
              <a:lstStyle/>
              <a:p>
                <a:pPr algn="ctr"/>
                <a:r>
                  <a:rPr lang="en-US" sz="1000"/>
                  <a:t>.NET</a:t>
                </a:r>
              </a:p>
            </p:txBody>
          </p:sp>
          <p:grpSp>
            <p:nvGrpSpPr>
              <p:cNvPr id="165" name="Graphic 72" descr="Programmer male outline">
                <a:extLst>
                  <a:ext uri="{FF2B5EF4-FFF2-40B4-BE49-F238E27FC236}">
                    <a16:creationId xmlns:a16="http://schemas.microsoft.com/office/drawing/2014/main" id="{BB63377A-0C73-440A-8762-6F9DF72739DB}"/>
                  </a:ext>
                </a:extLst>
              </p:cNvPr>
              <p:cNvGrpSpPr/>
              <p:nvPr/>
            </p:nvGrpSpPr>
            <p:grpSpPr>
              <a:xfrm>
                <a:off x="7832116" y="1894212"/>
                <a:ext cx="624376" cy="809620"/>
                <a:chOff x="7832116" y="1894212"/>
                <a:chExt cx="624376" cy="809620"/>
              </a:xfrm>
              <a:solidFill>
                <a:schemeClr val="tx1"/>
              </a:solidFill>
            </p:grpSpPr>
            <p:sp>
              <p:nvSpPr>
                <p:cNvPr id="166" name="Freeform: Shape 165">
                  <a:extLst>
                    <a:ext uri="{FF2B5EF4-FFF2-40B4-BE49-F238E27FC236}">
                      <a16:creationId xmlns:a16="http://schemas.microsoft.com/office/drawing/2014/main" id="{668E7F42-EDD6-44E2-ADA4-6F40186E30A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168" name="Freeform: Shape 167">
                  <a:extLst>
                    <a:ext uri="{FF2B5EF4-FFF2-40B4-BE49-F238E27FC236}">
                      <a16:creationId xmlns:a16="http://schemas.microsoft.com/office/drawing/2014/main" id="{8D124980-D9C7-4C9D-9D84-5E6D75EA9654}"/>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108" name="Group 107">
              <a:extLst>
                <a:ext uri="{FF2B5EF4-FFF2-40B4-BE49-F238E27FC236}">
                  <a16:creationId xmlns:a16="http://schemas.microsoft.com/office/drawing/2014/main" id="{00427D1E-8BE5-4A9A-AA71-02224D95F348}"/>
                </a:ext>
              </a:extLst>
            </p:cNvPr>
            <p:cNvGrpSpPr/>
            <p:nvPr/>
          </p:nvGrpSpPr>
          <p:grpSpPr>
            <a:xfrm>
              <a:off x="2468027" y="6107825"/>
              <a:ext cx="605216" cy="809632"/>
              <a:chOff x="7631025" y="3554286"/>
              <a:chExt cx="605216" cy="809632"/>
            </a:xfrm>
          </p:grpSpPr>
          <p:grpSp>
            <p:nvGrpSpPr>
              <p:cNvPr id="153" name="Graphic 69" descr="Programmer female outline">
                <a:extLst>
                  <a:ext uri="{FF2B5EF4-FFF2-40B4-BE49-F238E27FC236}">
                    <a16:creationId xmlns:a16="http://schemas.microsoft.com/office/drawing/2014/main" id="{6709CE1E-A77E-49A6-AE97-535499EAEEAA}"/>
                  </a:ext>
                </a:extLst>
              </p:cNvPr>
              <p:cNvGrpSpPr/>
              <p:nvPr/>
            </p:nvGrpSpPr>
            <p:grpSpPr>
              <a:xfrm>
                <a:off x="7631025" y="3554286"/>
                <a:ext cx="605216" cy="809632"/>
                <a:chOff x="7631025" y="3554286"/>
                <a:chExt cx="605216" cy="809632"/>
              </a:xfrm>
              <a:solidFill>
                <a:schemeClr val="tx1"/>
              </a:solidFill>
            </p:grpSpPr>
            <p:sp>
              <p:nvSpPr>
                <p:cNvPr id="155" name="Freeform: Shape 154">
                  <a:extLst>
                    <a:ext uri="{FF2B5EF4-FFF2-40B4-BE49-F238E27FC236}">
                      <a16:creationId xmlns:a16="http://schemas.microsoft.com/office/drawing/2014/main" id="{06752928-0946-41D9-B392-BCCB798470A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156" name="Freeform: Shape 155">
                  <a:extLst>
                    <a:ext uri="{FF2B5EF4-FFF2-40B4-BE49-F238E27FC236}">
                      <a16:creationId xmlns:a16="http://schemas.microsoft.com/office/drawing/2014/main" id="{777A6662-280A-42ED-AEF2-FC8CF941CD3D}"/>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154" name="TextBox 153">
                <a:extLst>
                  <a:ext uri="{FF2B5EF4-FFF2-40B4-BE49-F238E27FC236}">
                    <a16:creationId xmlns:a16="http://schemas.microsoft.com/office/drawing/2014/main" id="{DAF4B2FA-E0CB-4C10-9F80-60504C988BBC}"/>
                  </a:ext>
                </a:extLst>
              </p:cNvPr>
              <p:cNvSpPr txBox="1"/>
              <p:nvPr/>
            </p:nvSpPr>
            <p:spPr>
              <a:xfrm>
                <a:off x="7657367" y="4096520"/>
                <a:ext cx="552449" cy="246221"/>
              </a:xfrm>
              <a:prstGeom prst="rect">
                <a:avLst/>
              </a:prstGeom>
              <a:noFill/>
            </p:spPr>
            <p:txBody>
              <a:bodyPr wrap="square" rtlCol="0">
                <a:spAutoFit/>
              </a:bodyPr>
              <a:lstStyle/>
              <a:p>
                <a:pPr algn="ctr"/>
                <a:r>
                  <a:rPr lang="en-US" sz="1000"/>
                  <a:t>.NET</a:t>
                </a:r>
              </a:p>
            </p:txBody>
          </p:sp>
        </p:grpSp>
        <p:grpSp>
          <p:nvGrpSpPr>
            <p:cNvPr id="110" name="Group 109">
              <a:extLst>
                <a:ext uri="{FF2B5EF4-FFF2-40B4-BE49-F238E27FC236}">
                  <a16:creationId xmlns:a16="http://schemas.microsoft.com/office/drawing/2014/main" id="{74AA47F6-2444-4F52-B8B7-8AC40EA1A895}"/>
                </a:ext>
              </a:extLst>
            </p:cNvPr>
            <p:cNvGrpSpPr/>
            <p:nvPr/>
          </p:nvGrpSpPr>
          <p:grpSpPr>
            <a:xfrm>
              <a:off x="1640182" y="4792016"/>
              <a:ext cx="605216" cy="809632"/>
              <a:chOff x="7631025" y="3554286"/>
              <a:chExt cx="605216" cy="809632"/>
            </a:xfrm>
          </p:grpSpPr>
          <p:grpSp>
            <p:nvGrpSpPr>
              <p:cNvPr id="149" name="Graphic 69" descr="Programmer female outline">
                <a:extLst>
                  <a:ext uri="{FF2B5EF4-FFF2-40B4-BE49-F238E27FC236}">
                    <a16:creationId xmlns:a16="http://schemas.microsoft.com/office/drawing/2014/main" id="{521A497B-7081-4BED-8E87-06AE7DDF5525}"/>
                  </a:ext>
                </a:extLst>
              </p:cNvPr>
              <p:cNvGrpSpPr/>
              <p:nvPr/>
            </p:nvGrpSpPr>
            <p:grpSpPr>
              <a:xfrm>
                <a:off x="7631025" y="3554286"/>
                <a:ext cx="605216" cy="809632"/>
                <a:chOff x="7631025" y="3554286"/>
                <a:chExt cx="605216" cy="809632"/>
              </a:xfrm>
              <a:solidFill>
                <a:schemeClr val="tx1"/>
              </a:solidFill>
            </p:grpSpPr>
            <p:sp>
              <p:nvSpPr>
                <p:cNvPr id="151" name="Freeform: Shape 150">
                  <a:extLst>
                    <a:ext uri="{FF2B5EF4-FFF2-40B4-BE49-F238E27FC236}">
                      <a16:creationId xmlns:a16="http://schemas.microsoft.com/office/drawing/2014/main" id="{FD4A0147-6827-4D1F-AF71-107B6609818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152" name="Freeform: Shape 151">
                  <a:extLst>
                    <a:ext uri="{FF2B5EF4-FFF2-40B4-BE49-F238E27FC236}">
                      <a16:creationId xmlns:a16="http://schemas.microsoft.com/office/drawing/2014/main" id="{1EBAD49C-E460-4567-9874-B231F3C1DB56}"/>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150" name="TextBox 149">
                <a:extLst>
                  <a:ext uri="{FF2B5EF4-FFF2-40B4-BE49-F238E27FC236}">
                    <a16:creationId xmlns:a16="http://schemas.microsoft.com/office/drawing/2014/main" id="{23540A26-735E-4499-8609-E95BC417BC7F}"/>
                  </a:ext>
                </a:extLst>
              </p:cNvPr>
              <p:cNvSpPr txBox="1"/>
              <p:nvPr/>
            </p:nvSpPr>
            <p:spPr>
              <a:xfrm>
                <a:off x="7657367" y="4096520"/>
                <a:ext cx="552449" cy="246221"/>
              </a:xfrm>
              <a:prstGeom prst="rect">
                <a:avLst/>
              </a:prstGeom>
              <a:noFill/>
            </p:spPr>
            <p:txBody>
              <a:bodyPr wrap="square" rtlCol="0">
                <a:spAutoFit/>
              </a:bodyPr>
              <a:lstStyle/>
              <a:p>
                <a:pPr algn="ctr"/>
                <a:r>
                  <a:rPr lang="en-US" sz="1000"/>
                  <a:t>.NET</a:t>
                </a:r>
              </a:p>
            </p:txBody>
          </p:sp>
        </p:grpSp>
        <p:grpSp>
          <p:nvGrpSpPr>
            <p:cNvPr id="115" name="Group 114">
              <a:extLst>
                <a:ext uri="{FF2B5EF4-FFF2-40B4-BE49-F238E27FC236}">
                  <a16:creationId xmlns:a16="http://schemas.microsoft.com/office/drawing/2014/main" id="{B912321D-0C03-4817-B244-ABE61B917375}"/>
                </a:ext>
              </a:extLst>
            </p:cNvPr>
            <p:cNvGrpSpPr/>
            <p:nvPr/>
          </p:nvGrpSpPr>
          <p:grpSpPr>
            <a:xfrm>
              <a:off x="3179797" y="5852732"/>
              <a:ext cx="642036" cy="809624"/>
              <a:chOff x="6362032" y="2936883"/>
              <a:chExt cx="642036" cy="809624"/>
            </a:xfrm>
          </p:grpSpPr>
          <p:grpSp>
            <p:nvGrpSpPr>
              <p:cNvPr id="140" name="Graphic 70" descr="Programmer male with solid fill">
                <a:extLst>
                  <a:ext uri="{FF2B5EF4-FFF2-40B4-BE49-F238E27FC236}">
                    <a16:creationId xmlns:a16="http://schemas.microsoft.com/office/drawing/2014/main" id="{E0E65A7E-C76E-4729-86EB-5AB0A2E07298}"/>
                  </a:ext>
                </a:extLst>
              </p:cNvPr>
              <p:cNvGrpSpPr/>
              <p:nvPr/>
            </p:nvGrpSpPr>
            <p:grpSpPr>
              <a:xfrm>
                <a:off x="6362032" y="2936883"/>
                <a:ext cx="642036" cy="809624"/>
                <a:chOff x="6362032" y="2936883"/>
                <a:chExt cx="642036" cy="809624"/>
              </a:xfrm>
              <a:solidFill>
                <a:schemeClr val="tx1"/>
              </a:solidFill>
            </p:grpSpPr>
            <p:sp>
              <p:nvSpPr>
                <p:cNvPr id="143" name="Freeform: Shape 142">
                  <a:extLst>
                    <a:ext uri="{FF2B5EF4-FFF2-40B4-BE49-F238E27FC236}">
                      <a16:creationId xmlns:a16="http://schemas.microsoft.com/office/drawing/2014/main" id="{F6694F27-9C36-48F1-8377-781F240F68CE}"/>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144" name="Freeform: Shape 143">
                  <a:extLst>
                    <a:ext uri="{FF2B5EF4-FFF2-40B4-BE49-F238E27FC236}">
                      <a16:creationId xmlns:a16="http://schemas.microsoft.com/office/drawing/2014/main" id="{8339FB50-0045-48E3-96A5-A2F0C5D72166}"/>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141" name="Rectangle 140">
                <a:extLst>
                  <a:ext uri="{FF2B5EF4-FFF2-40B4-BE49-F238E27FC236}">
                    <a16:creationId xmlns:a16="http://schemas.microsoft.com/office/drawing/2014/main" id="{6AE50766-02F7-4AAC-A3E1-F4A67E542A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a:extLst>
                  <a:ext uri="{FF2B5EF4-FFF2-40B4-BE49-F238E27FC236}">
                    <a16:creationId xmlns:a16="http://schemas.microsoft.com/office/drawing/2014/main" id="{7C9C280B-31BB-4C5C-99F5-4A22BDFACB58}"/>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116" name="Group 115">
              <a:extLst>
                <a:ext uri="{FF2B5EF4-FFF2-40B4-BE49-F238E27FC236}">
                  <a16:creationId xmlns:a16="http://schemas.microsoft.com/office/drawing/2014/main" id="{931BAA60-CBF6-44D0-AB2C-7303D1F0BD91}"/>
                </a:ext>
              </a:extLst>
            </p:cNvPr>
            <p:cNvGrpSpPr/>
            <p:nvPr/>
          </p:nvGrpSpPr>
          <p:grpSpPr>
            <a:xfrm>
              <a:off x="833884" y="6117583"/>
              <a:ext cx="624376" cy="809620"/>
              <a:chOff x="7832116" y="1894212"/>
              <a:chExt cx="624376" cy="809620"/>
            </a:xfrm>
          </p:grpSpPr>
          <p:sp>
            <p:nvSpPr>
              <p:cNvPr id="135" name="TextBox 134">
                <a:extLst>
                  <a:ext uri="{FF2B5EF4-FFF2-40B4-BE49-F238E27FC236}">
                    <a16:creationId xmlns:a16="http://schemas.microsoft.com/office/drawing/2014/main" id="{40D340AD-8B96-43BC-9A0B-A50813F429D4}"/>
                  </a:ext>
                </a:extLst>
              </p:cNvPr>
              <p:cNvSpPr txBox="1"/>
              <p:nvPr/>
            </p:nvSpPr>
            <p:spPr>
              <a:xfrm>
                <a:off x="7868079" y="2420980"/>
                <a:ext cx="552449" cy="246221"/>
              </a:xfrm>
              <a:prstGeom prst="rect">
                <a:avLst/>
              </a:prstGeom>
              <a:noFill/>
            </p:spPr>
            <p:txBody>
              <a:bodyPr wrap="square" rtlCol="0">
                <a:spAutoFit/>
              </a:bodyPr>
              <a:lstStyle/>
              <a:p>
                <a:pPr algn="ctr"/>
                <a:r>
                  <a:rPr lang="en-US" sz="1000"/>
                  <a:t>.NET</a:t>
                </a:r>
              </a:p>
            </p:txBody>
          </p:sp>
          <p:grpSp>
            <p:nvGrpSpPr>
              <p:cNvPr id="136" name="Graphic 72" descr="Programmer male outline">
                <a:extLst>
                  <a:ext uri="{FF2B5EF4-FFF2-40B4-BE49-F238E27FC236}">
                    <a16:creationId xmlns:a16="http://schemas.microsoft.com/office/drawing/2014/main" id="{1BF573EE-0DE3-41AF-8EC4-13187D4CD400}"/>
                  </a:ext>
                </a:extLst>
              </p:cNvPr>
              <p:cNvGrpSpPr/>
              <p:nvPr/>
            </p:nvGrpSpPr>
            <p:grpSpPr>
              <a:xfrm>
                <a:off x="7832116" y="1894212"/>
                <a:ext cx="624376" cy="809620"/>
                <a:chOff x="7832116" y="1894212"/>
                <a:chExt cx="624376" cy="809620"/>
              </a:xfrm>
              <a:solidFill>
                <a:schemeClr val="tx1"/>
              </a:solidFill>
            </p:grpSpPr>
            <p:sp>
              <p:nvSpPr>
                <p:cNvPr id="138" name="Freeform: Shape 137">
                  <a:extLst>
                    <a:ext uri="{FF2B5EF4-FFF2-40B4-BE49-F238E27FC236}">
                      <a16:creationId xmlns:a16="http://schemas.microsoft.com/office/drawing/2014/main" id="{73AC6FA1-320F-43A6-AF5D-EAAD4D9D3C27}"/>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139" name="Freeform: Shape 138">
                  <a:extLst>
                    <a:ext uri="{FF2B5EF4-FFF2-40B4-BE49-F238E27FC236}">
                      <a16:creationId xmlns:a16="http://schemas.microsoft.com/office/drawing/2014/main" id="{1ECBEFDE-7A63-40E7-96AB-0B2158DF0FD3}"/>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117" name="Group 116">
              <a:extLst>
                <a:ext uri="{FF2B5EF4-FFF2-40B4-BE49-F238E27FC236}">
                  <a16:creationId xmlns:a16="http://schemas.microsoft.com/office/drawing/2014/main" id="{9B1F5A4D-F31B-4E77-BAAF-10C426943A3A}"/>
                </a:ext>
              </a:extLst>
            </p:cNvPr>
            <p:cNvGrpSpPr/>
            <p:nvPr/>
          </p:nvGrpSpPr>
          <p:grpSpPr>
            <a:xfrm>
              <a:off x="790931" y="4959613"/>
              <a:ext cx="914400" cy="914400"/>
              <a:chOff x="6212942" y="1808483"/>
              <a:chExt cx="914400" cy="914400"/>
            </a:xfrm>
          </p:grpSpPr>
          <p:pic>
            <p:nvPicPr>
              <p:cNvPr id="129" name="Graphic 128" descr="Programmer female with solid fill">
                <a:extLst>
                  <a:ext uri="{FF2B5EF4-FFF2-40B4-BE49-F238E27FC236}">
                    <a16:creationId xmlns:a16="http://schemas.microsoft.com/office/drawing/2014/main" id="{7684DE0F-2FE8-4B4A-A6BD-3FC3097D1D3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133" name="Rectangle 132">
                <a:extLst>
                  <a:ext uri="{FF2B5EF4-FFF2-40B4-BE49-F238E27FC236}">
                    <a16:creationId xmlns:a16="http://schemas.microsoft.com/office/drawing/2014/main" id="{3E2E3421-D54D-459C-BC41-D361C36AA489}"/>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TextBox 133">
                <a:extLst>
                  <a:ext uri="{FF2B5EF4-FFF2-40B4-BE49-F238E27FC236}">
                    <a16:creationId xmlns:a16="http://schemas.microsoft.com/office/drawing/2014/main" id="{7ABD3E3B-A0DF-4168-86A3-1024100D2858}"/>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118" name="Group 117">
              <a:extLst>
                <a:ext uri="{FF2B5EF4-FFF2-40B4-BE49-F238E27FC236}">
                  <a16:creationId xmlns:a16="http://schemas.microsoft.com/office/drawing/2014/main" id="{16C96F26-4878-458C-B980-EBE077EE64E5}"/>
                </a:ext>
              </a:extLst>
            </p:cNvPr>
            <p:cNvGrpSpPr/>
            <p:nvPr/>
          </p:nvGrpSpPr>
          <p:grpSpPr>
            <a:xfrm>
              <a:off x="172779" y="5730843"/>
              <a:ext cx="642036" cy="809624"/>
              <a:chOff x="6362032" y="2936883"/>
              <a:chExt cx="642036" cy="809624"/>
            </a:xfrm>
          </p:grpSpPr>
          <p:grpSp>
            <p:nvGrpSpPr>
              <p:cNvPr id="124" name="Graphic 70" descr="Programmer male with solid fill">
                <a:extLst>
                  <a:ext uri="{FF2B5EF4-FFF2-40B4-BE49-F238E27FC236}">
                    <a16:creationId xmlns:a16="http://schemas.microsoft.com/office/drawing/2014/main" id="{B4575C39-37B7-47D2-9CC6-1539A9706D22}"/>
                  </a:ext>
                </a:extLst>
              </p:cNvPr>
              <p:cNvGrpSpPr/>
              <p:nvPr/>
            </p:nvGrpSpPr>
            <p:grpSpPr>
              <a:xfrm>
                <a:off x="6362032" y="2936883"/>
                <a:ext cx="642036" cy="809624"/>
                <a:chOff x="6362032" y="2936883"/>
                <a:chExt cx="642036" cy="809624"/>
              </a:xfrm>
              <a:solidFill>
                <a:schemeClr val="tx1"/>
              </a:solidFill>
            </p:grpSpPr>
            <p:sp>
              <p:nvSpPr>
                <p:cNvPr id="127" name="Freeform: Shape 126">
                  <a:extLst>
                    <a:ext uri="{FF2B5EF4-FFF2-40B4-BE49-F238E27FC236}">
                      <a16:creationId xmlns:a16="http://schemas.microsoft.com/office/drawing/2014/main" id="{B6AF5351-2848-474A-838B-DCD05FC0FF30}"/>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128" name="Freeform: Shape 127">
                  <a:extLst>
                    <a:ext uri="{FF2B5EF4-FFF2-40B4-BE49-F238E27FC236}">
                      <a16:creationId xmlns:a16="http://schemas.microsoft.com/office/drawing/2014/main" id="{850D781A-894D-404A-9630-E86956CEDF9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125" name="Rectangle 124">
                <a:extLst>
                  <a:ext uri="{FF2B5EF4-FFF2-40B4-BE49-F238E27FC236}">
                    <a16:creationId xmlns:a16="http://schemas.microsoft.com/office/drawing/2014/main" id="{CFB917FB-DE22-464B-9610-39E35F198C10}"/>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49BA1343-CAD6-4349-AF51-69EC3F7258A3}"/>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grpSp>
        <p:nvGrpSpPr>
          <p:cNvPr id="177" name="Group 176">
            <a:extLst>
              <a:ext uri="{FF2B5EF4-FFF2-40B4-BE49-F238E27FC236}">
                <a16:creationId xmlns:a16="http://schemas.microsoft.com/office/drawing/2014/main" id="{EC761119-2D07-494C-AC7F-C67338A74C02}"/>
              </a:ext>
            </a:extLst>
          </p:cNvPr>
          <p:cNvGrpSpPr/>
          <p:nvPr/>
        </p:nvGrpSpPr>
        <p:grpSpPr>
          <a:xfrm>
            <a:off x="3181816" y="4603534"/>
            <a:ext cx="3716709" cy="2135187"/>
            <a:chOff x="172779" y="4792016"/>
            <a:chExt cx="3716709" cy="2135187"/>
          </a:xfrm>
        </p:grpSpPr>
        <p:grpSp>
          <p:nvGrpSpPr>
            <p:cNvPr id="178" name="Group 177">
              <a:extLst>
                <a:ext uri="{FF2B5EF4-FFF2-40B4-BE49-F238E27FC236}">
                  <a16:creationId xmlns:a16="http://schemas.microsoft.com/office/drawing/2014/main" id="{C13D4ADA-6D50-4604-8184-29B6181E0C19}"/>
                </a:ext>
              </a:extLst>
            </p:cNvPr>
            <p:cNvGrpSpPr/>
            <p:nvPr/>
          </p:nvGrpSpPr>
          <p:grpSpPr>
            <a:xfrm>
              <a:off x="2428374" y="5073357"/>
              <a:ext cx="642036" cy="809624"/>
              <a:chOff x="6362032" y="2936883"/>
              <a:chExt cx="642036" cy="809624"/>
            </a:xfrm>
          </p:grpSpPr>
          <p:grpSp>
            <p:nvGrpSpPr>
              <p:cNvPr id="255" name="Graphic 70" descr="Programmer male with solid fill">
                <a:extLst>
                  <a:ext uri="{FF2B5EF4-FFF2-40B4-BE49-F238E27FC236}">
                    <a16:creationId xmlns:a16="http://schemas.microsoft.com/office/drawing/2014/main" id="{F2C6DB66-1467-40A1-9EBC-4E8A8C4342FE}"/>
                  </a:ext>
                </a:extLst>
              </p:cNvPr>
              <p:cNvGrpSpPr/>
              <p:nvPr/>
            </p:nvGrpSpPr>
            <p:grpSpPr>
              <a:xfrm>
                <a:off x="6362032" y="2936883"/>
                <a:ext cx="642036" cy="809624"/>
                <a:chOff x="6362032" y="2936883"/>
                <a:chExt cx="642036" cy="809624"/>
              </a:xfrm>
              <a:solidFill>
                <a:schemeClr val="tx1"/>
              </a:solidFill>
            </p:grpSpPr>
            <p:sp>
              <p:nvSpPr>
                <p:cNvPr id="258" name="Freeform: Shape 257">
                  <a:extLst>
                    <a:ext uri="{FF2B5EF4-FFF2-40B4-BE49-F238E27FC236}">
                      <a16:creationId xmlns:a16="http://schemas.microsoft.com/office/drawing/2014/main" id="{460C9B36-10FF-4005-8F1E-6A31E201ACD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32FF0F82-2BE5-4538-904D-8A22CB6113D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256" name="Rectangle 255">
                <a:extLst>
                  <a:ext uri="{FF2B5EF4-FFF2-40B4-BE49-F238E27FC236}">
                    <a16:creationId xmlns:a16="http://schemas.microsoft.com/office/drawing/2014/main" id="{BC64C0AB-7084-4416-A390-043A84067F22}"/>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TextBox 256">
                <a:extLst>
                  <a:ext uri="{FF2B5EF4-FFF2-40B4-BE49-F238E27FC236}">
                    <a16:creationId xmlns:a16="http://schemas.microsoft.com/office/drawing/2014/main" id="{11C5E157-CEFD-4CCF-9DE1-A1DD05BF7F06}"/>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179" name="Group 178">
              <a:extLst>
                <a:ext uri="{FF2B5EF4-FFF2-40B4-BE49-F238E27FC236}">
                  <a16:creationId xmlns:a16="http://schemas.microsoft.com/office/drawing/2014/main" id="{4DEF8174-DE99-418B-BFDF-214C5131083D}"/>
                </a:ext>
              </a:extLst>
            </p:cNvPr>
            <p:cNvGrpSpPr/>
            <p:nvPr/>
          </p:nvGrpSpPr>
          <p:grpSpPr>
            <a:xfrm>
              <a:off x="1499193" y="5742099"/>
              <a:ext cx="914400" cy="914400"/>
              <a:chOff x="6212942" y="1808483"/>
              <a:chExt cx="914400" cy="914400"/>
            </a:xfrm>
          </p:grpSpPr>
          <p:pic>
            <p:nvPicPr>
              <p:cNvPr id="252" name="Graphic 251" descr="Programmer female with solid fill">
                <a:extLst>
                  <a:ext uri="{FF2B5EF4-FFF2-40B4-BE49-F238E27FC236}">
                    <a16:creationId xmlns:a16="http://schemas.microsoft.com/office/drawing/2014/main" id="{2860C83C-77BD-4571-A629-7311A1E49E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53" name="Rectangle 252">
                <a:extLst>
                  <a:ext uri="{FF2B5EF4-FFF2-40B4-BE49-F238E27FC236}">
                    <a16:creationId xmlns:a16="http://schemas.microsoft.com/office/drawing/2014/main" id="{A8AE9F8E-E478-4697-BE5F-16AE7A670E2C}"/>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TextBox 253">
                <a:extLst>
                  <a:ext uri="{FF2B5EF4-FFF2-40B4-BE49-F238E27FC236}">
                    <a16:creationId xmlns:a16="http://schemas.microsoft.com/office/drawing/2014/main" id="{99A0BDB3-E4AD-42C6-A4B0-84CB1FF8A466}"/>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180" name="Group 179">
              <a:extLst>
                <a:ext uri="{FF2B5EF4-FFF2-40B4-BE49-F238E27FC236}">
                  <a16:creationId xmlns:a16="http://schemas.microsoft.com/office/drawing/2014/main" id="{52FCF741-2107-4EE1-9EC4-E87B12526A48}"/>
                </a:ext>
              </a:extLst>
            </p:cNvPr>
            <p:cNvGrpSpPr/>
            <p:nvPr/>
          </p:nvGrpSpPr>
          <p:grpSpPr>
            <a:xfrm>
              <a:off x="3265112" y="4910635"/>
              <a:ext cx="624376" cy="809620"/>
              <a:chOff x="7832116" y="1894212"/>
              <a:chExt cx="624376" cy="809620"/>
            </a:xfrm>
          </p:grpSpPr>
          <p:sp>
            <p:nvSpPr>
              <p:cNvPr id="247" name="TextBox 246">
                <a:extLst>
                  <a:ext uri="{FF2B5EF4-FFF2-40B4-BE49-F238E27FC236}">
                    <a16:creationId xmlns:a16="http://schemas.microsoft.com/office/drawing/2014/main" id="{9B38A2EC-9648-4592-860D-49720A339AD6}"/>
                  </a:ext>
                </a:extLst>
              </p:cNvPr>
              <p:cNvSpPr txBox="1"/>
              <p:nvPr/>
            </p:nvSpPr>
            <p:spPr>
              <a:xfrm>
                <a:off x="7868079" y="2420980"/>
                <a:ext cx="552449" cy="246221"/>
              </a:xfrm>
              <a:prstGeom prst="rect">
                <a:avLst/>
              </a:prstGeom>
              <a:noFill/>
            </p:spPr>
            <p:txBody>
              <a:bodyPr wrap="square" rtlCol="0">
                <a:spAutoFit/>
              </a:bodyPr>
              <a:lstStyle/>
              <a:p>
                <a:pPr algn="ctr"/>
                <a:r>
                  <a:rPr lang="en-US" sz="1000"/>
                  <a:t>.NET</a:t>
                </a:r>
              </a:p>
            </p:txBody>
          </p:sp>
          <p:grpSp>
            <p:nvGrpSpPr>
              <p:cNvPr id="248" name="Graphic 72" descr="Programmer male outline">
                <a:extLst>
                  <a:ext uri="{FF2B5EF4-FFF2-40B4-BE49-F238E27FC236}">
                    <a16:creationId xmlns:a16="http://schemas.microsoft.com/office/drawing/2014/main" id="{D65C38DF-06AD-43DE-B733-0D0ACDAE7CA1}"/>
                  </a:ext>
                </a:extLst>
              </p:cNvPr>
              <p:cNvGrpSpPr/>
              <p:nvPr/>
            </p:nvGrpSpPr>
            <p:grpSpPr>
              <a:xfrm>
                <a:off x="7832116" y="1894212"/>
                <a:ext cx="624376" cy="809620"/>
                <a:chOff x="7832116" y="1894212"/>
                <a:chExt cx="624376" cy="809620"/>
              </a:xfrm>
              <a:solidFill>
                <a:schemeClr val="tx1"/>
              </a:solidFill>
            </p:grpSpPr>
            <p:sp>
              <p:nvSpPr>
                <p:cNvPr id="250" name="Freeform: Shape 249">
                  <a:extLst>
                    <a:ext uri="{FF2B5EF4-FFF2-40B4-BE49-F238E27FC236}">
                      <a16:creationId xmlns:a16="http://schemas.microsoft.com/office/drawing/2014/main" id="{EE588655-76F0-45A3-B57E-D06CAF5EFAA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251" name="Freeform: Shape 250">
                  <a:extLst>
                    <a:ext uri="{FF2B5EF4-FFF2-40B4-BE49-F238E27FC236}">
                      <a16:creationId xmlns:a16="http://schemas.microsoft.com/office/drawing/2014/main" id="{7F6C6532-3B3B-49FA-B833-7EF49BED051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181" name="Group 180">
              <a:extLst>
                <a:ext uri="{FF2B5EF4-FFF2-40B4-BE49-F238E27FC236}">
                  <a16:creationId xmlns:a16="http://schemas.microsoft.com/office/drawing/2014/main" id="{95AE413C-341E-4C9C-97C5-E19B6F1DC761}"/>
                </a:ext>
              </a:extLst>
            </p:cNvPr>
            <p:cNvGrpSpPr/>
            <p:nvPr/>
          </p:nvGrpSpPr>
          <p:grpSpPr>
            <a:xfrm>
              <a:off x="2468027" y="6107825"/>
              <a:ext cx="605216" cy="809632"/>
              <a:chOff x="7631025" y="3554286"/>
              <a:chExt cx="605216" cy="809632"/>
            </a:xfrm>
          </p:grpSpPr>
          <p:grpSp>
            <p:nvGrpSpPr>
              <p:cNvPr id="243" name="Graphic 69" descr="Programmer female outline">
                <a:extLst>
                  <a:ext uri="{FF2B5EF4-FFF2-40B4-BE49-F238E27FC236}">
                    <a16:creationId xmlns:a16="http://schemas.microsoft.com/office/drawing/2014/main" id="{D7618F15-780E-4C46-8F80-9540E2187DA0}"/>
                  </a:ext>
                </a:extLst>
              </p:cNvPr>
              <p:cNvGrpSpPr/>
              <p:nvPr/>
            </p:nvGrpSpPr>
            <p:grpSpPr>
              <a:xfrm>
                <a:off x="7631025" y="3554286"/>
                <a:ext cx="605216" cy="809632"/>
                <a:chOff x="7631025" y="3554286"/>
                <a:chExt cx="605216" cy="809632"/>
              </a:xfrm>
              <a:solidFill>
                <a:schemeClr val="tx1"/>
              </a:solidFill>
            </p:grpSpPr>
            <p:sp>
              <p:nvSpPr>
                <p:cNvPr id="245" name="Freeform: Shape 244">
                  <a:extLst>
                    <a:ext uri="{FF2B5EF4-FFF2-40B4-BE49-F238E27FC236}">
                      <a16:creationId xmlns:a16="http://schemas.microsoft.com/office/drawing/2014/main" id="{A436D7A6-4E22-4BE9-849A-8658D09444A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246" name="Freeform: Shape 245">
                  <a:extLst>
                    <a:ext uri="{FF2B5EF4-FFF2-40B4-BE49-F238E27FC236}">
                      <a16:creationId xmlns:a16="http://schemas.microsoft.com/office/drawing/2014/main" id="{FF920EEF-6D71-469D-A04C-55A01C394339}"/>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244" name="TextBox 243">
                <a:extLst>
                  <a:ext uri="{FF2B5EF4-FFF2-40B4-BE49-F238E27FC236}">
                    <a16:creationId xmlns:a16="http://schemas.microsoft.com/office/drawing/2014/main" id="{5E679393-10E2-4B72-855E-F7002564CDE5}"/>
                  </a:ext>
                </a:extLst>
              </p:cNvPr>
              <p:cNvSpPr txBox="1"/>
              <p:nvPr/>
            </p:nvSpPr>
            <p:spPr>
              <a:xfrm>
                <a:off x="7657367" y="4096520"/>
                <a:ext cx="552449" cy="246221"/>
              </a:xfrm>
              <a:prstGeom prst="rect">
                <a:avLst/>
              </a:prstGeom>
              <a:noFill/>
            </p:spPr>
            <p:txBody>
              <a:bodyPr wrap="square" rtlCol="0">
                <a:spAutoFit/>
              </a:bodyPr>
              <a:lstStyle/>
              <a:p>
                <a:pPr algn="ctr"/>
                <a:r>
                  <a:rPr lang="en-US" sz="1000"/>
                  <a:t>.NET</a:t>
                </a:r>
              </a:p>
            </p:txBody>
          </p:sp>
        </p:grpSp>
        <p:grpSp>
          <p:nvGrpSpPr>
            <p:cNvPr id="182" name="Group 181">
              <a:extLst>
                <a:ext uri="{FF2B5EF4-FFF2-40B4-BE49-F238E27FC236}">
                  <a16:creationId xmlns:a16="http://schemas.microsoft.com/office/drawing/2014/main" id="{783B543B-2C56-4DFF-8E60-64E8711C8196}"/>
                </a:ext>
              </a:extLst>
            </p:cNvPr>
            <p:cNvGrpSpPr/>
            <p:nvPr/>
          </p:nvGrpSpPr>
          <p:grpSpPr>
            <a:xfrm>
              <a:off x="1640182" y="4792016"/>
              <a:ext cx="605216" cy="809632"/>
              <a:chOff x="7631025" y="3554286"/>
              <a:chExt cx="605216" cy="809632"/>
            </a:xfrm>
          </p:grpSpPr>
          <p:grpSp>
            <p:nvGrpSpPr>
              <p:cNvPr id="239" name="Graphic 69" descr="Programmer female outline">
                <a:extLst>
                  <a:ext uri="{FF2B5EF4-FFF2-40B4-BE49-F238E27FC236}">
                    <a16:creationId xmlns:a16="http://schemas.microsoft.com/office/drawing/2014/main" id="{2E0AB21C-E8E6-4FCF-BC01-8BC1781CD129}"/>
                  </a:ext>
                </a:extLst>
              </p:cNvPr>
              <p:cNvGrpSpPr/>
              <p:nvPr/>
            </p:nvGrpSpPr>
            <p:grpSpPr>
              <a:xfrm>
                <a:off x="7631025" y="3554286"/>
                <a:ext cx="605216" cy="809632"/>
                <a:chOff x="7631025" y="3554286"/>
                <a:chExt cx="605216" cy="809632"/>
              </a:xfrm>
              <a:solidFill>
                <a:schemeClr val="tx1"/>
              </a:solidFill>
            </p:grpSpPr>
            <p:sp>
              <p:nvSpPr>
                <p:cNvPr id="241" name="Freeform: Shape 240">
                  <a:extLst>
                    <a:ext uri="{FF2B5EF4-FFF2-40B4-BE49-F238E27FC236}">
                      <a16:creationId xmlns:a16="http://schemas.microsoft.com/office/drawing/2014/main" id="{556F47B5-3D2E-4BED-B954-DC144A242B3A}"/>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242" name="Freeform: Shape 241">
                  <a:extLst>
                    <a:ext uri="{FF2B5EF4-FFF2-40B4-BE49-F238E27FC236}">
                      <a16:creationId xmlns:a16="http://schemas.microsoft.com/office/drawing/2014/main" id="{78EF7AA9-7DB0-42A2-9F71-4A71B795B312}"/>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240" name="TextBox 239">
                <a:extLst>
                  <a:ext uri="{FF2B5EF4-FFF2-40B4-BE49-F238E27FC236}">
                    <a16:creationId xmlns:a16="http://schemas.microsoft.com/office/drawing/2014/main" id="{6163FE0F-91C3-4E77-A8A9-783396483931}"/>
                  </a:ext>
                </a:extLst>
              </p:cNvPr>
              <p:cNvSpPr txBox="1"/>
              <p:nvPr/>
            </p:nvSpPr>
            <p:spPr>
              <a:xfrm>
                <a:off x="7657367" y="4096520"/>
                <a:ext cx="552449" cy="246221"/>
              </a:xfrm>
              <a:prstGeom prst="rect">
                <a:avLst/>
              </a:prstGeom>
              <a:noFill/>
            </p:spPr>
            <p:txBody>
              <a:bodyPr wrap="square" rtlCol="0">
                <a:spAutoFit/>
              </a:bodyPr>
              <a:lstStyle/>
              <a:p>
                <a:pPr algn="ctr"/>
                <a:r>
                  <a:rPr lang="en-US" sz="1000"/>
                  <a:t>.NET</a:t>
                </a:r>
              </a:p>
            </p:txBody>
          </p:sp>
        </p:grpSp>
        <p:grpSp>
          <p:nvGrpSpPr>
            <p:cNvPr id="183" name="Group 182">
              <a:extLst>
                <a:ext uri="{FF2B5EF4-FFF2-40B4-BE49-F238E27FC236}">
                  <a16:creationId xmlns:a16="http://schemas.microsoft.com/office/drawing/2014/main" id="{B9BD5BA8-5563-45A7-B990-169266D5211A}"/>
                </a:ext>
              </a:extLst>
            </p:cNvPr>
            <p:cNvGrpSpPr/>
            <p:nvPr/>
          </p:nvGrpSpPr>
          <p:grpSpPr>
            <a:xfrm>
              <a:off x="3179797" y="5852732"/>
              <a:ext cx="642036" cy="809624"/>
              <a:chOff x="6362032" y="2936883"/>
              <a:chExt cx="642036" cy="809624"/>
            </a:xfrm>
          </p:grpSpPr>
          <p:grpSp>
            <p:nvGrpSpPr>
              <p:cNvPr id="234" name="Graphic 70" descr="Programmer male with solid fill">
                <a:extLst>
                  <a:ext uri="{FF2B5EF4-FFF2-40B4-BE49-F238E27FC236}">
                    <a16:creationId xmlns:a16="http://schemas.microsoft.com/office/drawing/2014/main" id="{60E2B8AE-E807-478E-9CA8-60FBC0A6640A}"/>
                  </a:ext>
                </a:extLst>
              </p:cNvPr>
              <p:cNvGrpSpPr/>
              <p:nvPr/>
            </p:nvGrpSpPr>
            <p:grpSpPr>
              <a:xfrm>
                <a:off x="6362032" y="2936883"/>
                <a:ext cx="642036" cy="809624"/>
                <a:chOff x="6362032" y="2936883"/>
                <a:chExt cx="642036" cy="809624"/>
              </a:xfrm>
              <a:solidFill>
                <a:schemeClr val="tx1"/>
              </a:solidFill>
            </p:grpSpPr>
            <p:sp>
              <p:nvSpPr>
                <p:cNvPr id="237" name="Freeform: Shape 236">
                  <a:extLst>
                    <a:ext uri="{FF2B5EF4-FFF2-40B4-BE49-F238E27FC236}">
                      <a16:creationId xmlns:a16="http://schemas.microsoft.com/office/drawing/2014/main" id="{723767AC-3FA4-438C-B873-1F91CAEAC3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238" name="Freeform: Shape 237">
                  <a:extLst>
                    <a:ext uri="{FF2B5EF4-FFF2-40B4-BE49-F238E27FC236}">
                      <a16:creationId xmlns:a16="http://schemas.microsoft.com/office/drawing/2014/main" id="{A88D31A4-CA82-4019-8262-E656B2BD8BA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235" name="Rectangle 234">
                <a:extLst>
                  <a:ext uri="{FF2B5EF4-FFF2-40B4-BE49-F238E27FC236}">
                    <a16:creationId xmlns:a16="http://schemas.microsoft.com/office/drawing/2014/main" id="{B1947241-9EE7-413B-9E36-F0242651D7D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TextBox 235">
                <a:extLst>
                  <a:ext uri="{FF2B5EF4-FFF2-40B4-BE49-F238E27FC236}">
                    <a16:creationId xmlns:a16="http://schemas.microsoft.com/office/drawing/2014/main" id="{31162A58-5F0B-4E51-92F8-4D9B3F07BE08}"/>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184" name="Group 183">
              <a:extLst>
                <a:ext uri="{FF2B5EF4-FFF2-40B4-BE49-F238E27FC236}">
                  <a16:creationId xmlns:a16="http://schemas.microsoft.com/office/drawing/2014/main" id="{F3333B74-5CB6-4617-84E8-A615855A5835}"/>
                </a:ext>
              </a:extLst>
            </p:cNvPr>
            <p:cNvGrpSpPr/>
            <p:nvPr/>
          </p:nvGrpSpPr>
          <p:grpSpPr>
            <a:xfrm>
              <a:off x="833884" y="6117583"/>
              <a:ext cx="624376" cy="809620"/>
              <a:chOff x="7832116" y="1894212"/>
              <a:chExt cx="624376" cy="809620"/>
            </a:xfrm>
          </p:grpSpPr>
          <p:sp>
            <p:nvSpPr>
              <p:cNvPr id="227" name="TextBox 226">
                <a:extLst>
                  <a:ext uri="{FF2B5EF4-FFF2-40B4-BE49-F238E27FC236}">
                    <a16:creationId xmlns:a16="http://schemas.microsoft.com/office/drawing/2014/main" id="{6E10C256-A3EE-41AB-A76A-EA9F2F21B3D0}"/>
                  </a:ext>
                </a:extLst>
              </p:cNvPr>
              <p:cNvSpPr txBox="1"/>
              <p:nvPr/>
            </p:nvSpPr>
            <p:spPr>
              <a:xfrm>
                <a:off x="7868079" y="2420980"/>
                <a:ext cx="552449" cy="246221"/>
              </a:xfrm>
              <a:prstGeom prst="rect">
                <a:avLst/>
              </a:prstGeom>
              <a:noFill/>
            </p:spPr>
            <p:txBody>
              <a:bodyPr wrap="square" rtlCol="0">
                <a:spAutoFit/>
              </a:bodyPr>
              <a:lstStyle/>
              <a:p>
                <a:pPr algn="ctr"/>
                <a:r>
                  <a:rPr lang="en-US" sz="1000"/>
                  <a:t>.NET</a:t>
                </a:r>
              </a:p>
            </p:txBody>
          </p:sp>
          <p:grpSp>
            <p:nvGrpSpPr>
              <p:cNvPr id="231" name="Graphic 72" descr="Programmer male outline">
                <a:extLst>
                  <a:ext uri="{FF2B5EF4-FFF2-40B4-BE49-F238E27FC236}">
                    <a16:creationId xmlns:a16="http://schemas.microsoft.com/office/drawing/2014/main" id="{522CC88C-1056-48F8-8C9F-EEDC29B72F96}"/>
                  </a:ext>
                </a:extLst>
              </p:cNvPr>
              <p:cNvGrpSpPr/>
              <p:nvPr/>
            </p:nvGrpSpPr>
            <p:grpSpPr>
              <a:xfrm>
                <a:off x="7832116" y="1894212"/>
                <a:ext cx="624376" cy="809620"/>
                <a:chOff x="7832116" y="1894212"/>
                <a:chExt cx="624376" cy="809620"/>
              </a:xfrm>
              <a:solidFill>
                <a:schemeClr val="tx1"/>
              </a:solidFill>
            </p:grpSpPr>
            <p:sp>
              <p:nvSpPr>
                <p:cNvPr id="232" name="Freeform: Shape 231">
                  <a:extLst>
                    <a:ext uri="{FF2B5EF4-FFF2-40B4-BE49-F238E27FC236}">
                      <a16:creationId xmlns:a16="http://schemas.microsoft.com/office/drawing/2014/main" id="{BE0E56F7-C292-4D30-BC96-C8A3C483A616}"/>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233" name="Freeform: Shape 232">
                  <a:extLst>
                    <a:ext uri="{FF2B5EF4-FFF2-40B4-BE49-F238E27FC236}">
                      <a16:creationId xmlns:a16="http://schemas.microsoft.com/office/drawing/2014/main" id="{BB9F908B-310F-4DCF-BB61-E81BAA6A2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185" name="Group 184">
              <a:extLst>
                <a:ext uri="{FF2B5EF4-FFF2-40B4-BE49-F238E27FC236}">
                  <a16:creationId xmlns:a16="http://schemas.microsoft.com/office/drawing/2014/main" id="{F3D235CB-172E-4ED7-B21D-0061C7675DF4}"/>
                </a:ext>
              </a:extLst>
            </p:cNvPr>
            <p:cNvGrpSpPr/>
            <p:nvPr/>
          </p:nvGrpSpPr>
          <p:grpSpPr>
            <a:xfrm>
              <a:off x="790931" y="4959613"/>
              <a:ext cx="914400" cy="914400"/>
              <a:chOff x="6212942" y="1808483"/>
              <a:chExt cx="914400" cy="914400"/>
            </a:xfrm>
          </p:grpSpPr>
          <p:pic>
            <p:nvPicPr>
              <p:cNvPr id="224" name="Graphic 223" descr="Programmer female with solid fill">
                <a:extLst>
                  <a:ext uri="{FF2B5EF4-FFF2-40B4-BE49-F238E27FC236}">
                    <a16:creationId xmlns:a16="http://schemas.microsoft.com/office/drawing/2014/main" id="{DBCEEADC-821A-472F-87E7-497A766BF0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25" name="Rectangle 224">
                <a:extLst>
                  <a:ext uri="{FF2B5EF4-FFF2-40B4-BE49-F238E27FC236}">
                    <a16:creationId xmlns:a16="http://schemas.microsoft.com/office/drawing/2014/main" id="{60987041-B585-4B65-96AC-E6EF079D0CDB}"/>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TextBox 225">
                <a:extLst>
                  <a:ext uri="{FF2B5EF4-FFF2-40B4-BE49-F238E27FC236}">
                    <a16:creationId xmlns:a16="http://schemas.microsoft.com/office/drawing/2014/main" id="{0B17263C-8BDC-4751-B765-C8C0D46563FF}"/>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186" name="Group 185">
              <a:extLst>
                <a:ext uri="{FF2B5EF4-FFF2-40B4-BE49-F238E27FC236}">
                  <a16:creationId xmlns:a16="http://schemas.microsoft.com/office/drawing/2014/main" id="{CC6E6868-5F87-4764-9AFB-87843F1E3A6A}"/>
                </a:ext>
              </a:extLst>
            </p:cNvPr>
            <p:cNvGrpSpPr/>
            <p:nvPr/>
          </p:nvGrpSpPr>
          <p:grpSpPr>
            <a:xfrm>
              <a:off x="172779" y="5730843"/>
              <a:ext cx="642036" cy="809624"/>
              <a:chOff x="6362032" y="2936883"/>
              <a:chExt cx="642036" cy="809624"/>
            </a:xfrm>
          </p:grpSpPr>
          <p:grpSp>
            <p:nvGrpSpPr>
              <p:cNvPr id="187" name="Graphic 70" descr="Programmer male with solid fill">
                <a:extLst>
                  <a:ext uri="{FF2B5EF4-FFF2-40B4-BE49-F238E27FC236}">
                    <a16:creationId xmlns:a16="http://schemas.microsoft.com/office/drawing/2014/main" id="{E81CC95C-F246-4416-8D42-72D94C637523}"/>
                  </a:ext>
                </a:extLst>
              </p:cNvPr>
              <p:cNvGrpSpPr/>
              <p:nvPr/>
            </p:nvGrpSpPr>
            <p:grpSpPr>
              <a:xfrm>
                <a:off x="6362032" y="2936883"/>
                <a:ext cx="642036" cy="809624"/>
                <a:chOff x="6362032" y="2936883"/>
                <a:chExt cx="642036" cy="809624"/>
              </a:xfrm>
              <a:solidFill>
                <a:schemeClr val="tx1"/>
              </a:solidFill>
            </p:grpSpPr>
            <p:sp>
              <p:nvSpPr>
                <p:cNvPr id="197" name="Freeform: Shape 196">
                  <a:extLst>
                    <a:ext uri="{FF2B5EF4-FFF2-40B4-BE49-F238E27FC236}">
                      <a16:creationId xmlns:a16="http://schemas.microsoft.com/office/drawing/2014/main" id="{E882E54F-B137-49BA-90D4-B0BD7548612C}"/>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198" name="Freeform: Shape 197">
                  <a:extLst>
                    <a:ext uri="{FF2B5EF4-FFF2-40B4-BE49-F238E27FC236}">
                      <a16:creationId xmlns:a16="http://schemas.microsoft.com/office/drawing/2014/main" id="{4011D951-A4FC-482E-B3BD-9B1631120393}"/>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188" name="Rectangle 187">
                <a:extLst>
                  <a:ext uri="{FF2B5EF4-FFF2-40B4-BE49-F238E27FC236}">
                    <a16:creationId xmlns:a16="http://schemas.microsoft.com/office/drawing/2014/main" id="{FBF9B922-CBF0-44C7-B350-A617237B117D}"/>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TextBox 188">
                <a:extLst>
                  <a:ext uri="{FF2B5EF4-FFF2-40B4-BE49-F238E27FC236}">
                    <a16:creationId xmlns:a16="http://schemas.microsoft.com/office/drawing/2014/main" id="{8DD916CE-F3F0-4D0D-BC3D-36F2143101C8}"/>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grpSp>
        <p:nvGrpSpPr>
          <p:cNvPr id="260" name="Group 259">
            <a:extLst>
              <a:ext uri="{FF2B5EF4-FFF2-40B4-BE49-F238E27FC236}">
                <a16:creationId xmlns:a16="http://schemas.microsoft.com/office/drawing/2014/main" id="{4E40759A-407C-403D-8EBB-57ED57103B35}"/>
              </a:ext>
            </a:extLst>
          </p:cNvPr>
          <p:cNvGrpSpPr/>
          <p:nvPr/>
        </p:nvGrpSpPr>
        <p:grpSpPr>
          <a:xfrm>
            <a:off x="7041459" y="5067004"/>
            <a:ext cx="3716709" cy="2135187"/>
            <a:chOff x="172779" y="4792016"/>
            <a:chExt cx="3716709" cy="2135187"/>
          </a:xfrm>
        </p:grpSpPr>
        <p:grpSp>
          <p:nvGrpSpPr>
            <p:cNvPr id="261" name="Group 260">
              <a:extLst>
                <a:ext uri="{FF2B5EF4-FFF2-40B4-BE49-F238E27FC236}">
                  <a16:creationId xmlns:a16="http://schemas.microsoft.com/office/drawing/2014/main" id="{64C48453-2690-45D5-8443-97D452C3BDDA}"/>
                </a:ext>
              </a:extLst>
            </p:cNvPr>
            <p:cNvGrpSpPr/>
            <p:nvPr/>
          </p:nvGrpSpPr>
          <p:grpSpPr>
            <a:xfrm>
              <a:off x="2428374" y="5073357"/>
              <a:ext cx="642036" cy="809624"/>
              <a:chOff x="6362032" y="2936883"/>
              <a:chExt cx="642036" cy="809624"/>
            </a:xfrm>
          </p:grpSpPr>
          <p:grpSp>
            <p:nvGrpSpPr>
              <p:cNvPr id="309" name="Graphic 70" descr="Programmer male with solid fill">
                <a:extLst>
                  <a:ext uri="{FF2B5EF4-FFF2-40B4-BE49-F238E27FC236}">
                    <a16:creationId xmlns:a16="http://schemas.microsoft.com/office/drawing/2014/main" id="{F8208566-C789-45E4-962F-EE928D8C5FA3}"/>
                  </a:ext>
                </a:extLst>
              </p:cNvPr>
              <p:cNvGrpSpPr/>
              <p:nvPr/>
            </p:nvGrpSpPr>
            <p:grpSpPr>
              <a:xfrm>
                <a:off x="6362032" y="2936883"/>
                <a:ext cx="642036" cy="809624"/>
                <a:chOff x="6362032" y="2936883"/>
                <a:chExt cx="642036" cy="809624"/>
              </a:xfrm>
              <a:solidFill>
                <a:schemeClr val="tx1"/>
              </a:solidFill>
            </p:grpSpPr>
            <p:sp>
              <p:nvSpPr>
                <p:cNvPr id="312" name="Freeform: Shape 311">
                  <a:extLst>
                    <a:ext uri="{FF2B5EF4-FFF2-40B4-BE49-F238E27FC236}">
                      <a16:creationId xmlns:a16="http://schemas.microsoft.com/office/drawing/2014/main" id="{A390C9B5-97E0-4F59-80D0-C83E8CC3EECD}"/>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313" name="Freeform: Shape 312">
                  <a:extLst>
                    <a:ext uri="{FF2B5EF4-FFF2-40B4-BE49-F238E27FC236}">
                      <a16:creationId xmlns:a16="http://schemas.microsoft.com/office/drawing/2014/main" id="{DD97CAA8-3226-4795-9446-8A4BAD5C066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310" name="Rectangle 309">
                <a:extLst>
                  <a:ext uri="{FF2B5EF4-FFF2-40B4-BE49-F238E27FC236}">
                    <a16:creationId xmlns:a16="http://schemas.microsoft.com/office/drawing/2014/main" id="{4F248534-2206-4C85-93BC-DB2FDEBA6F2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TextBox 310">
                <a:extLst>
                  <a:ext uri="{FF2B5EF4-FFF2-40B4-BE49-F238E27FC236}">
                    <a16:creationId xmlns:a16="http://schemas.microsoft.com/office/drawing/2014/main" id="{F7DFD2D3-D270-4AAA-8C1E-00867E26975D}"/>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262" name="Group 261">
              <a:extLst>
                <a:ext uri="{FF2B5EF4-FFF2-40B4-BE49-F238E27FC236}">
                  <a16:creationId xmlns:a16="http://schemas.microsoft.com/office/drawing/2014/main" id="{AEF11554-5060-40A2-B764-667E70068DC9}"/>
                </a:ext>
              </a:extLst>
            </p:cNvPr>
            <p:cNvGrpSpPr/>
            <p:nvPr/>
          </p:nvGrpSpPr>
          <p:grpSpPr>
            <a:xfrm>
              <a:off x="1499193" y="5742099"/>
              <a:ext cx="914400" cy="914400"/>
              <a:chOff x="6212942" y="1808483"/>
              <a:chExt cx="914400" cy="914400"/>
            </a:xfrm>
          </p:grpSpPr>
          <p:pic>
            <p:nvPicPr>
              <p:cNvPr id="306" name="Graphic 305" descr="Programmer female with solid fill">
                <a:extLst>
                  <a:ext uri="{FF2B5EF4-FFF2-40B4-BE49-F238E27FC236}">
                    <a16:creationId xmlns:a16="http://schemas.microsoft.com/office/drawing/2014/main" id="{67AD66C0-3378-4A3F-AE4D-CB0717E28E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07" name="Rectangle 306">
                <a:extLst>
                  <a:ext uri="{FF2B5EF4-FFF2-40B4-BE49-F238E27FC236}">
                    <a16:creationId xmlns:a16="http://schemas.microsoft.com/office/drawing/2014/main" id="{5AFC9DBD-A628-45FC-AEB6-1D36868B4B48}"/>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TextBox 307">
                <a:extLst>
                  <a:ext uri="{FF2B5EF4-FFF2-40B4-BE49-F238E27FC236}">
                    <a16:creationId xmlns:a16="http://schemas.microsoft.com/office/drawing/2014/main" id="{A0F35A1E-8BAD-473C-83DD-6C5C9BEE887C}"/>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263" name="Group 262">
              <a:extLst>
                <a:ext uri="{FF2B5EF4-FFF2-40B4-BE49-F238E27FC236}">
                  <a16:creationId xmlns:a16="http://schemas.microsoft.com/office/drawing/2014/main" id="{9888433E-8A19-41B9-92E2-DFEA2161BC05}"/>
                </a:ext>
              </a:extLst>
            </p:cNvPr>
            <p:cNvGrpSpPr/>
            <p:nvPr/>
          </p:nvGrpSpPr>
          <p:grpSpPr>
            <a:xfrm>
              <a:off x="3265112" y="4910635"/>
              <a:ext cx="624376" cy="809620"/>
              <a:chOff x="7832116" y="1894212"/>
              <a:chExt cx="624376" cy="809620"/>
            </a:xfrm>
          </p:grpSpPr>
          <p:sp>
            <p:nvSpPr>
              <p:cNvPr id="302" name="TextBox 301">
                <a:extLst>
                  <a:ext uri="{FF2B5EF4-FFF2-40B4-BE49-F238E27FC236}">
                    <a16:creationId xmlns:a16="http://schemas.microsoft.com/office/drawing/2014/main" id="{1325F412-B63D-4E63-9223-398A893685C0}"/>
                  </a:ext>
                </a:extLst>
              </p:cNvPr>
              <p:cNvSpPr txBox="1"/>
              <p:nvPr/>
            </p:nvSpPr>
            <p:spPr>
              <a:xfrm>
                <a:off x="7868079" y="2420980"/>
                <a:ext cx="552449" cy="246221"/>
              </a:xfrm>
              <a:prstGeom prst="rect">
                <a:avLst/>
              </a:prstGeom>
              <a:noFill/>
            </p:spPr>
            <p:txBody>
              <a:bodyPr wrap="square" rtlCol="0">
                <a:spAutoFit/>
              </a:bodyPr>
              <a:lstStyle/>
              <a:p>
                <a:pPr algn="ctr"/>
                <a:r>
                  <a:rPr lang="en-US" sz="1000"/>
                  <a:t>.NET</a:t>
                </a:r>
              </a:p>
            </p:txBody>
          </p:sp>
          <p:grpSp>
            <p:nvGrpSpPr>
              <p:cNvPr id="303" name="Graphic 72" descr="Programmer male outline">
                <a:extLst>
                  <a:ext uri="{FF2B5EF4-FFF2-40B4-BE49-F238E27FC236}">
                    <a16:creationId xmlns:a16="http://schemas.microsoft.com/office/drawing/2014/main" id="{BEB5C872-CD1E-4C36-959D-7762BFBFA55D}"/>
                  </a:ext>
                </a:extLst>
              </p:cNvPr>
              <p:cNvGrpSpPr/>
              <p:nvPr/>
            </p:nvGrpSpPr>
            <p:grpSpPr>
              <a:xfrm>
                <a:off x="7832116" y="1894212"/>
                <a:ext cx="624376" cy="809620"/>
                <a:chOff x="7832116" y="1894212"/>
                <a:chExt cx="624376" cy="809620"/>
              </a:xfrm>
              <a:solidFill>
                <a:schemeClr val="tx1"/>
              </a:solidFill>
            </p:grpSpPr>
            <p:sp>
              <p:nvSpPr>
                <p:cNvPr id="304" name="Freeform: Shape 303">
                  <a:extLst>
                    <a:ext uri="{FF2B5EF4-FFF2-40B4-BE49-F238E27FC236}">
                      <a16:creationId xmlns:a16="http://schemas.microsoft.com/office/drawing/2014/main" id="{873DB6AB-0768-4190-AD49-07A281E3B6E8}"/>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305" name="Freeform: Shape 304">
                  <a:extLst>
                    <a:ext uri="{FF2B5EF4-FFF2-40B4-BE49-F238E27FC236}">
                      <a16:creationId xmlns:a16="http://schemas.microsoft.com/office/drawing/2014/main" id="{38E41281-F286-490E-BBE8-EC8ECF108827}"/>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264" name="Group 263">
              <a:extLst>
                <a:ext uri="{FF2B5EF4-FFF2-40B4-BE49-F238E27FC236}">
                  <a16:creationId xmlns:a16="http://schemas.microsoft.com/office/drawing/2014/main" id="{2428AC13-D60A-4513-BBD8-69D6A953F5DD}"/>
                </a:ext>
              </a:extLst>
            </p:cNvPr>
            <p:cNvGrpSpPr/>
            <p:nvPr/>
          </p:nvGrpSpPr>
          <p:grpSpPr>
            <a:xfrm>
              <a:off x="2468027" y="6107825"/>
              <a:ext cx="605216" cy="809632"/>
              <a:chOff x="7631025" y="3554286"/>
              <a:chExt cx="605216" cy="809632"/>
            </a:xfrm>
          </p:grpSpPr>
          <p:grpSp>
            <p:nvGrpSpPr>
              <p:cNvPr id="298" name="Graphic 69" descr="Programmer female outline">
                <a:extLst>
                  <a:ext uri="{FF2B5EF4-FFF2-40B4-BE49-F238E27FC236}">
                    <a16:creationId xmlns:a16="http://schemas.microsoft.com/office/drawing/2014/main" id="{3E0B8DB5-3251-444A-9681-30A4AC8C60D2}"/>
                  </a:ext>
                </a:extLst>
              </p:cNvPr>
              <p:cNvGrpSpPr/>
              <p:nvPr/>
            </p:nvGrpSpPr>
            <p:grpSpPr>
              <a:xfrm>
                <a:off x="7631025" y="3554286"/>
                <a:ext cx="605216" cy="809632"/>
                <a:chOff x="7631025" y="3554286"/>
                <a:chExt cx="605216" cy="809632"/>
              </a:xfrm>
              <a:solidFill>
                <a:schemeClr val="tx1"/>
              </a:solidFill>
            </p:grpSpPr>
            <p:sp>
              <p:nvSpPr>
                <p:cNvPr id="300" name="Freeform: Shape 299">
                  <a:extLst>
                    <a:ext uri="{FF2B5EF4-FFF2-40B4-BE49-F238E27FC236}">
                      <a16:creationId xmlns:a16="http://schemas.microsoft.com/office/drawing/2014/main" id="{04D60557-DE81-4E80-8344-6C49279FCB55}"/>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301" name="Freeform: Shape 300">
                  <a:extLst>
                    <a:ext uri="{FF2B5EF4-FFF2-40B4-BE49-F238E27FC236}">
                      <a16:creationId xmlns:a16="http://schemas.microsoft.com/office/drawing/2014/main" id="{9F8CA75D-F867-4C28-8FAD-67CFEDF18387}"/>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299" name="TextBox 298">
                <a:extLst>
                  <a:ext uri="{FF2B5EF4-FFF2-40B4-BE49-F238E27FC236}">
                    <a16:creationId xmlns:a16="http://schemas.microsoft.com/office/drawing/2014/main" id="{2500A939-3122-4394-8E07-764CC860B1F0}"/>
                  </a:ext>
                </a:extLst>
              </p:cNvPr>
              <p:cNvSpPr txBox="1"/>
              <p:nvPr/>
            </p:nvSpPr>
            <p:spPr>
              <a:xfrm>
                <a:off x="7657367" y="4096520"/>
                <a:ext cx="552449" cy="246221"/>
              </a:xfrm>
              <a:prstGeom prst="rect">
                <a:avLst/>
              </a:prstGeom>
              <a:noFill/>
            </p:spPr>
            <p:txBody>
              <a:bodyPr wrap="square" rtlCol="0">
                <a:spAutoFit/>
              </a:bodyPr>
              <a:lstStyle/>
              <a:p>
                <a:pPr algn="ctr"/>
                <a:r>
                  <a:rPr lang="en-US" sz="1000"/>
                  <a:t>.NET</a:t>
                </a:r>
              </a:p>
            </p:txBody>
          </p:sp>
        </p:grpSp>
        <p:grpSp>
          <p:nvGrpSpPr>
            <p:cNvPr id="265" name="Group 264">
              <a:extLst>
                <a:ext uri="{FF2B5EF4-FFF2-40B4-BE49-F238E27FC236}">
                  <a16:creationId xmlns:a16="http://schemas.microsoft.com/office/drawing/2014/main" id="{06F5D9BB-9811-4FC0-BF50-4BC2A649AA3C}"/>
                </a:ext>
              </a:extLst>
            </p:cNvPr>
            <p:cNvGrpSpPr/>
            <p:nvPr/>
          </p:nvGrpSpPr>
          <p:grpSpPr>
            <a:xfrm>
              <a:off x="1640182" y="4792016"/>
              <a:ext cx="605216" cy="809632"/>
              <a:chOff x="7631025" y="3554286"/>
              <a:chExt cx="605216" cy="809632"/>
            </a:xfrm>
          </p:grpSpPr>
          <p:grpSp>
            <p:nvGrpSpPr>
              <p:cNvPr id="294" name="Graphic 69" descr="Programmer female outline">
                <a:extLst>
                  <a:ext uri="{FF2B5EF4-FFF2-40B4-BE49-F238E27FC236}">
                    <a16:creationId xmlns:a16="http://schemas.microsoft.com/office/drawing/2014/main" id="{5482E15F-7D13-4777-8280-B8BFD20CD4A0}"/>
                  </a:ext>
                </a:extLst>
              </p:cNvPr>
              <p:cNvGrpSpPr/>
              <p:nvPr/>
            </p:nvGrpSpPr>
            <p:grpSpPr>
              <a:xfrm>
                <a:off x="7631025" y="3554286"/>
                <a:ext cx="605216" cy="809632"/>
                <a:chOff x="7631025" y="3554286"/>
                <a:chExt cx="605216" cy="809632"/>
              </a:xfrm>
              <a:solidFill>
                <a:schemeClr val="tx1"/>
              </a:solidFill>
            </p:grpSpPr>
            <p:sp>
              <p:nvSpPr>
                <p:cNvPr id="296" name="Freeform: Shape 295">
                  <a:extLst>
                    <a:ext uri="{FF2B5EF4-FFF2-40B4-BE49-F238E27FC236}">
                      <a16:creationId xmlns:a16="http://schemas.microsoft.com/office/drawing/2014/main" id="{6275F341-4440-4852-8426-369984A88457}"/>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297" name="Freeform: Shape 296">
                  <a:extLst>
                    <a:ext uri="{FF2B5EF4-FFF2-40B4-BE49-F238E27FC236}">
                      <a16:creationId xmlns:a16="http://schemas.microsoft.com/office/drawing/2014/main" id="{3A670D50-1BF6-468F-82C0-92020CA83CE0}"/>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295" name="TextBox 294">
                <a:extLst>
                  <a:ext uri="{FF2B5EF4-FFF2-40B4-BE49-F238E27FC236}">
                    <a16:creationId xmlns:a16="http://schemas.microsoft.com/office/drawing/2014/main" id="{6F39D326-A31B-4F38-8CCF-6BACF0468607}"/>
                  </a:ext>
                </a:extLst>
              </p:cNvPr>
              <p:cNvSpPr txBox="1"/>
              <p:nvPr/>
            </p:nvSpPr>
            <p:spPr>
              <a:xfrm>
                <a:off x="7657367" y="4096520"/>
                <a:ext cx="552449" cy="246221"/>
              </a:xfrm>
              <a:prstGeom prst="rect">
                <a:avLst/>
              </a:prstGeom>
              <a:noFill/>
            </p:spPr>
            <p:txBody>
              <a:bodyPr wrap="square" rtlCol="0">
                <a:spAutoFit/>
              </a:bodyPr>
              <a:lstStyle/>
              <a:p>
                <a:pPr algn="ctr"/>
                <a:r>
                  <a:rPr lang="en-US" sz="1000"/>
                  <a:t>.NET</a:t>
                </a:r>
              </a:p>
            </p:txBody>
          </p:sp>
        </p:grpSp>
        <p:grpSp>
          <p:nvGrpSpPr>
            <p:cNvPr id="266" name="Group 265">
              <a:extLst>
                <a:ext uri="{FF2B5EF4-FFF2-40B4-BE49-F238E27FC236}">
                  <a16:creationId xmlns:a16="http://schemas.microsoft.com/office/drawing/2014/main" id="{5AF3434C-775B-4794-AA2D-F606CA618644}"/>
                </a:ext>
              </a:extLst>
            </p:cNvPr>
            <p:cNvGrpSpPr/>
            <p:nvPr/>
          </p:nvGrpSpPr>
          <p:grpSpPr>
            <a:xfrm>
              <a:off x="3179797" y="5852732"/>
              <a:ext cx="642036" cy="809624"/>
              <a:chOff x="6362032" y="2936883"/>
              <a:chExt cx="642036" cy="809624"/>
            </a:xfrm>
          </p:grpSpPr>
          <p:grpSp>
            <p:nvGrpSpPr>
              <p:cNvPr id="289" name="Graphic 70" descr="Programmer male with solid fill">
                <a:extLst>
                  <a:ext uri="{FF2B5EF4-FFF2-40B4-BE49-F238E27FC236}">
                    <a16:creationId xmlns:a16="http://schemas.microsoft.com/office/drawing/2014/main" id="{401979CF-6510-4911-AC14-9D4A0987DF23}"/>
                  </a:ext>
                </a:extLst>
              </p:cNvPr>
              <p:cNvGrpSpPr/>
              <p:nvPr/>
            </p:nvGrpSpPr>
            <p:grpSpPr>
              <a:xfrm>
                <a:off x="6362032" y="2936883"/>
                <a:ext cx="642036" cy="809624"/>
                <a:chOff x="6362032" y="2936883"/>
                <a:chExt cx="642036" cy="809624"/>
              </a:xfrm>
              <a:solidFill>
                <a:schemeClr val="tx1"/>
              </a:solidFill>
            </p:grpSpPr>
            <p:sp>
              <p:nvSpPr>
                <p:cNvPr id="292" name="Freeform: Shape 291">
                  <a:extLst>
                    <a:ext uri="{FF2B5EF4-FFF2-40B4-BE49-F238E27FC236}">
                      <a16:creationId xmlns:a16="http://schemas.microsoft.com/office/drawing/2014/main" id="{76CDC120-50DF-491A-9C08-2137A7175AC5}"/>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293" name="Freeform: Shape 292">
                  <a:extLst>
                    <a:ext uri="{FF2B5EF4-FFF2-40B4-BE49-F238E27FC236}">
                      <a16:creationId xmlns:a16="http://schemas.microsoft.com/office/drawing/2014/main" id="{1F5C2502-FA5C-4D78-BABC-8517BA8F7C1B}"/>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290" name="Rectangle 289">
                <a:extLst>
                  <a:ext uri="{FF2B5EF4-FFF2-40B4-BE49-F238E27FC236}">
                    <a16:creationId xmlns:a16="http://schemas.microsoft.com/office/drawing/2014/main" id="{2AA7612B-8208-4DD2-AA9D-0EE513801591}"/>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TextBox 290">
                <a:extLst>
                  <a:ext uri="{FF2B5EF4-FFF2-40B4-BE49-F238E27FC236}">
                    <a16:creationId xmlns:a16="http://schemas.microsoft.com/office/drawing/2014/main" id="{6EF7F0FA-2CB2-4B2A-A71A-48C3D88FFC66}"/>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267" name="Group 266">
              <a:extLst>
                <a:ext uri="{FF2B5EF4-FFF2-40B4-BE49-F238E27FC236}">
                  <a16:creationId xmlns:a16="http://schemas.microsoft.com/office/drawing/2014/main" id="{0ADE2C49-8B4F-457E-8559-FACF67F901BA}"/>
                </a:ext>
              </a:extLst>
            </p:cNvPr>
            <p:cNvGrpSpPr/>
            <p:nvPr/>
          </p:nvGrpSpPr>
          <p:grpSpPr>
            <a:xfrm>
              <a:off x="833884" y="6117583"/>
              <a:ext cx="624376" cy="809620"/>
              <a:chOff x="7832116" y="1894212"/>
              <a:chExt cx="624376" cy="809620"/>
            </a:xfrm>
          </p:grpSpPr>
          <p:sp>
            <p:nvSpPr>
              <p:cNvPr id="285" name="TextBox 284">
                <a:extLst>
                  <a:ext uri="{FF2B5EF4-FFF2-40B4-BE49-F238E27FC236}">
                    <a16:creationId xmlns:a16="http://schemas.microsoft.com/office/drawing/2014/main" id="{DB3222B1-1B38-4E4A-A858-6C072E6AD1FE}"/>
                  </a:ext>
                </a:extLst>
              </p:cNvPr>
              <p:cNvSpPr txBox="1"/>
              <p:nvPr/>
            </p:nvSpPr>
            <p:spPr>
              <a:xfrm>
                <a:off x="7868079" y="2420980"/>
                <a:ext cx="552449" cy="246221"/>
              </a:xfrm>
              <a:prstGeom prst="rect">
                <a:avLst/>
              </a:prstGeom>
              <a:noFill/>
            </p:spPr>
            <p:txBody>
              <a:bodyPr wrap="square" rtlCol="0">
                <a:spAutoFit/>
              </a:bodyPr>
              <a:lstStyle/>
              <a:p>
                <a:pPr algn="ctr"/>
                <a:r>
                  <a:rPr lang="en-US" sz="1000"/>
                  <a:t>.NET</a:t>
                </a:r>
              </a:p>
            </p:txBody>
          </p:sp>
          <p:grpSp>
            <p:nvGrpSpPr>
              <p:cNvPr id="286" name="Graphic 72" descr="Programmer male outline">
                <a:extLst>
                  <a:ext uri="{FF2B5EF4-FFF2-40B4-BE49-F238E27FC236}">
                    <a16:creationId xmlns:a16="http://schemas.microsoft.com/office/drawing/2014/main" id="{92FC9937-2138-4125-A636-144D2165F9D7}"/>
                  </a:ext>
                </a:extLst>
              </p:cNvPr>
              <p:cNvGrpSpPr/>
              <p:nvPr/>
            </p:nvGrpSpPr>
            <p:grpSpPr>
              <a:xfrm>
                <a:off x="7832116" y="1894212"/>
                <a:ext cx="624376" cy="809620"/>
                <a:chOff x="7832116" y="1894212"/>
                <a:chExt cx="624376" cy="809620"/>
              </a:xfrm>
              <a:solidFill>
                <a:schemeClr val="tx1"/>
              </a:solidFill>
            </p:grpSpPr>
            <p:sp>
              <p:nvSpPr>
                <p:cNvPr id="287" name="Freeform: Shape 286">
                  <a:extLst>
                    <a:ext uri="{FF2B5EF4-FFF2-40B4-BE49-F238E27FC236}">
                      <a16:creationId xmlns:a16="http://schemas.microsoft.com/office/drawing/2014/main" id="{4A0B03A0-F2E6-4266-9930-9801F117C570}"/>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288" name="Freeform: Shape 287">
                  <a:extLst>
                    <a:ext uri="{FF2B5EF4-FFF2-40B4-BE49-F238E27FC236}">
                      <a16:creationId xmlns:a16="http://schemas.microsoft.com/office/drawing/2014/main" id="{9BF449A7-2B3D-4097-9B45-9DA006D1CFFE}"/>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268" name="Group 267">
              <a:extLst>
                <a:ext uri="{FF2B5EF4-FFF2-40B4-BE49-F238E27FC236}">
                  <a16:creationId xmlns:a16="http://schemas.microsoft.com/office/drawing/2014/main" id="{69359FE6-90BE-49F6-B7D3-0FDC197D3CB7}"/>
                </a:ext>
              </a:extLst>
            </p:cNvPr>
            <p:cNvGrpSpPr/>
            <p:nvPr/>
          </p:nvGrpSpPr>
          <p:grpSpPr>
            <a:xfrm>
              <a:off x="790931" y="4959613"/>
              <a:ext cx="914400" cy="914400"/>
              <a:chOff x="6212942" y="1808483"/>
              <a:chExt cx="914400" cy="914400"/>
            </a:xfrm>
          </p:grpSpPr>
          <p:pic>
            <p:nvPicPr>
              <p:cNvPr id="282" name="Graphic 281" descr="Programmer female with solid fill">
                <a:extLst>
                  <a:ext uri="{FF2B5EF4-FFF2-40B4-BE49-F238E27FC236}">
                    <a16:creationId xmlns:a16="http://schemas.microsoft.com/office/drawing/2014/main" id="{4CCA50EC-E279-46FD-A03D-4D8406530B9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283" name="Rectangle 282">
                <a:extLst>
                  <a:ext uri="{FF2B5EF4-FFF2-40B4-BE49-F238E27FC236}">
                    <a16:creationId xmlns:a16="http://schemas.microsoft.com/office/drawing/2014/main" id="{89D9BFDB-042B-4BB6-AF9E-62885EB81E4E}"/>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TextBox 283">
                <a:extLst>
                  <a:ext uri="{FF2B5EF4-FFF2-40B4-BE49-F238E27FC236}">
                    <a16:creationId xmlns:a16="http://schemas.microsoft.com/office/drawing/2014/main" id="{352E39E0-9511-47DD-B4E7-FA0152AEABFE}"/>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269" name="Group 268">
              <a:extLst>
                <a:ext uri="{FF2B5EF4-FFF2-40B4-BE49-F238E27FC236}">
                  <a16:creationId xmlns:a16="http://schemas.microsoft.com/office/drawing/2014/main" id="{BDE04547-4627-4E9C-A589-F1DA242602AB}"/>
                </a:ext>
              </a:extLst>
            </p:cNvPr>
            <p:cNvGrpSpPr/>
            <p:nvPr/>
          </p:nvGrpSpPr>
          <p:grpSpPr>
            <a:xfrm>
              <a:off x="172779" y="5730843"/>
              <a:ext cx="642036" cy="809624"/>
              <a:chOff x="6362032" y="2936883"/>
              <a:chExt cx="642036" cy="809624"/>
            </a:xfrm>
          </p:grpSpPr>
          <p:grpSp>
            <p:nvGrpSpPr>
              <p:cNvPr id="277" name="Graphic 70" descr="Programmer male with solid fill">
                <a:extLst>
                  <a:ext uri="{FF2B5EF4-FFF2-40B4-BE49-F238E27FC236}">
                    <a16:creationId xmlns:a16="http://schemas.microsoft.com/office/drawing/2014/main" id="{EFC4833D-952D-49FC-AAE3-D56D23ADE00D}"/>
                  </a:ext>
                </a:extLst>
              </p:cNvPr>
              <p:cNvGrpSpPr/>
              <p:nvPr/>
            </p:nvGrpSpPr>
            <p:grpSpPr>
              <a:xfrm>
                <a:off x="6362032" y="2936883"/>
                <a:ext cx="642036" cy="809624"/>
                <a:chOff x="6362032" y="2936883"/>
                <a:chExt cx="642036" cy="809624"/>
              </a:xfrm>
              <a:solidFill>
                <a:schemeClr val="tx1"/>
              </a:solidFill>
            </p:grpSpPr>
            <p:sp>
              <p:nvSpPr>
                <p:cNvPr id="280" name="Freeform: Shape 279">
                  <a:extLst>
                    <a:ext uri="{FF2B5EF4-FFF2-40B4-BE49-F238E27FC236}">
                      <a16:creationId xmlns:a16="http://schemas.microsoft.com/office/drawing/2014/main" id="{09E49650-DF7A-4C6F-ACF3-375D8720207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281" name="Freeform: Shape 280">
                  <a:extLst>
                    <a:ext uri="{FF2B5EF4-FFF2-40B4-BE49-F238E27FC236}">
                      <a16:creationId xmlns:a16="http://schemas.microsoft.com/office/drawing/2014/main" id="{C72C94EA-3904-4FA4-8A01-B63E11B500EC}"/>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278" name="Rectangle 277">
                <a:extLst>
                  <a:ext uri="{FF2B5EF4-FFF2-40B4-BE49-F238E27FC236}">
                    <a16:creationId xmlns:a16="http://schemas.microsoft.com/office/drawing/2014/main" id="{F281DE4C-85EE-421B-9FC1-3949C28D3B0A}"/>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TextBox 278">
                <a:extLst>
                  <a:ext uri="{FF2B5EF4-FFF2-40B4-BE49-F238E27FC236}">
                    <a16:creationId xmlns:a16="http://schemas.microsoft.com/office/drawing/2014/main" id="{1AA6AC98-7695-4C44-993C-350F34FB9239}"/>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grpSp>
        <p:nvGrpSpPr>
          <p:cNvPr id="314" name="Group 313">
            <a:extLst>
              <a:ext uri="{FF2B5EF4-FFF2-40B4-BE49-F238E27FC236}">
                <a16:creationId xmlns:a16="http://schemas.microsoft.com/office/drawing/2014/main" id="{86791C0B-2F94-4AA3-95B6-9A6023617F6A}"/>
              </a:ext>
            </a:extLst>
          </p:cNvPr>
          <p:cNvGrpSpPr/>
          <p:nvPr/>
        </p:nvGrpSpPr>
        <p:grpSpPr>
          <a:xfrm>
            <a:off x="10912612" y="5015756"/>
            <a:ext cx="3716709" cy="2135187"/>
            <a:chOff x="172779" y="4792016"/>
            <a:chExt cx="3716709" cy="2135187"/>
          </a:xfrm>
        </p:grpSpPr>
        <p:grpSp>
          <p:nvGrpSpPr>
            <p:cNvPr id="315" name="Group 314">
              <a:extLst>
                <a:ext uri="{FF2B5EF4-FFF2-40B4-BE49-F238E27FC236}">
                  <a16:creationId xmlns:a16="http://schemas.microsoft.com/office/drawing/2014/main" id="{513A06E2-770F-45B6-89BB-893B1C255D1E}"/>
                </a:ext>
              </a:extLst>
            </p:cNvPr>
            <p:cNvGrpSpPr/>
            <p:nvPr/>
          </p:nvGrpSpPr>
          <p:grpSpPr>
            <a:xfrm>
              <a:off x="2428374" y="5073357"/>
              <a:ext cx="642036" cy="809624"/>
              <a:chOff x="6362032" y="2936883"/>
              <a:chExt cx="642036" cy="809624"/>
            </a:xfrm>
          </p:grpSpPr>
          <p:grpSp>
            <p:nvGrpSpPr>
              <p:cNvPr id="356" name="Graphic 70" descr="Programmer male with solid fill">
                <a:extLst>
                  <a:ext uri="{FF2B5EF4-FFF2-40B4-BE49-F238E27FC236}">
                    <a16:creationId xmlns:a16="http://schemas.microsoft.com/office/drawing/2014/main" id="{791065F0-0AE1-43D3-B614-93FBCEE7DD09}"/>
                  </a:ext>
                </a:extLst>
              </p:cNvPr>
              <p:cNvGrpSpPr/>
              <p:nvPr/>
            </p:nvGrpSpPr>
            <p:grpSpPr>
              <a:xfrm>
                <a:off x="6362032" y="2936883"/>
                <a:ext cx="642036" cy="809624"/>
                <a:chOff x="6362032" y="2936883"/>
                <a:chExt cx="642036" cy="809624"/>
              </a:xfrm>
              <a:solidFill>
                <a:schemeClr val="tx1"/>
              </a:solidFill>
            </p:grpSpPr>
            <p:sp>
              <p:nvSpPr>
                <p:cNvPr id="359" name="Freeform: Shape 358">
                  <a:extLst>
                    <a:ext uri="{FF2B5EF4-FFF2-40B4-BE49-F238E27FC236}">
                      <a16:creationId xmlns:a16="http://schemas.microsoft.com/office/drawing/2014/main" id="{77A48209-4BE0-49AF-AFAC-15E1AAE162D1}"/>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360" name="Freeform: Shape 359">
                  <a:extLst>
                    <a:ext uri="{FF2B5EF4-FFF2-40B4-BE49-F238E27FC236}">
                      <a16:creationId xmlns:a16="http://schemas.microsoft.com/office/drawing/2014/main" id="{EC07A521-BF45-4563-9A2B-71E5C2E16670}"/>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357" name="Rectangle 356">
                <a:extLst>
                  <a:ext uri="{FF2B5EF4-FFF2-40B4-BE49-F238E27FC236}">
                    <a16:creationId xmlns:a16="http://schemas.microsoft.com/office/drawing/2014/main" id="{EC865D4C-E8D7-465B-A437-F251FB45FD0C}"/>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8" name="TextBox 357">
                <a:extLst>
                  <a:ext uri="{FF2B5EF4-FFF2-40B4-BE49-F238E27FC236}">
                    <a16:creationId xmlns:a16="http://schemas.microsoft.com/office/drawing/2014/main" id="{2592679D-E8FA-4E89-8094-A1C7A945683C}"/>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316" name="Group 315">
              <a:extLst>
                <a:ext uri="{FF2B5EF4-FFF2-40B4-BE49-F238E27FC236}">
                  <a16:creationId xmlns:a16="http://schemas.microsoft.com/office/drawing/2014/main" id="{A60157A1-3AA3-4530-B409-B157328424EE}"/>
                </a:ext>
              </a:extLst>
            </p:cNvPr>
            <p:cNvGrpSpPr/>
            <p:nvPr/>
          </p:nvGrpSpPr>
          <p:grpSpPr>
            <a:xfrm>
              <a:off x="1499193" y="5742099"/>
              <a:ext cx="914400" cy="914400"/>
              <a:chOff x="6212942" y="1808483"/>
              <a:chExt cx="914400" cy="914400"/>
            </a:xfrm>
          </p:grpSpPr>
          <p:pic>
            <p:nvPicPr>
              <p:cNvPr id="353" name="Graphic 352" descr="Programmer female with solid fill">
                <a:extLst>
                  <a:ext uri="{FF2B5EF4-FFF2-40B4-BE49-F238E27FC236}">
                    <a16:creationId xmlns:a16="http://schemas.microsoft.com/office/drawing/2014/main" id="{196C42BB-F0CA-484E-B20F-5FB16F12A8F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54" name="Rectangle 353">
                <a:extLst>
                  <a:ext uri="{FF2B5EF4-FFF2-40B4-BE49-F238E27FC236}">
                    <a16:creationId xmlns:a16="http://schemas.microsoft.com/office/drawing/2014/main" id="{C0E731F4-1943-41EB-B4D0-544B62F99A70}"/>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TextBox 354">
                <a:extLst>
                  <a:ext uri="{FF2B5EF4-FFF2-40B4-BE49-F238E27FC236}">
                    <a16:creationId xmlns:a16="http://schemas.microsoft.com/office/drawing/2014/main" id="{46FF78BF-2A62-463B-9214-F97FA8ECBFE4}"/>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317" name="Group 316">
              <a:extLst>
                <a:ext uri="{FF2B5EF4-FFF2-40B4-BE49-F238E27FC236}">
                  <a16:creationId xmlns:a16="http://schemas.microsoft.com/office/drawing/2014/main" id="{34E9B8A3-2EB2-42B5-8B1F-56C6EBA05804}"/>
                </a:ext>
              </a:extLst>
            </p:cNvPr>
            <p:cNvGrpSpPr/>
            <p:nvPr/>
          </p:nvGrpSpPr>
          <p:grpSpPr>
            <a:xfrm>
              <a:off x="3265112" y="4910635"/>
              <a:ext cx="624376" cy="809620"/>
              <a:chOff x="7832116" y="1894212"/>
              <a:chExt cx="624376" cy="809620"/>
            </a:xfrm>
          </p:grpSpPr>
          <p:sp>
            <p:nvSpPr>
              <p:cNvPr id="349" name="TextBox 348">
                <a:extLst>
                  <a:ext uri="{FF2B5EF4-FFF2-40B4-BE49-F238E27FC236}">
                    <a16:creationId xmlns:a16="http://schemas.microsoft.com/office/drawing/2014/main" id="{B69C3965-1E68-400D-9165-6613F6E876AA}"/>
                  </a:ext>
                </a:extLst>
              </p:cNvPr>
              <p:cNvSpPr txBox="1"/>
              <p:nvPr/>
            </p:nvSpPr>
            <p:spPr>
              <a:xfrm>
                <a:off x="7868079" y="2420980"/>
                <a:ext cx="552449" cy="246221"/>
              </a:xfrm>
              <a:prstGeom prst="rect">
                <a:avLst/>
              </a:prstGeom>
              <a:noFill/>
            </p:spPr>
            <p:txBody>
              <a:bodyPr wrap="square" rtlCol="0">
                <a:spAutoFit/>
              </a:bodyPr>
              <a:lstStyle/>
              <a:p>
                <a:pPr algn="ctr"/>
                <a:r>
                  <a:rPr lang="en-US" sz="1000"/>
                  <a:t>.NET</a:t>
                </a:r>
              </a:p>
            </p:txBody>
          </p:sp>
          <p:grpSp>
            <p:nvGrpSpPr>
              <p:cNvPr id="350" name="Graphic 72" descr="Programmer male outline">
                <a:extLst>
                  <a:ext uri="{FF2B5EF4-FFF2-40B4-BE49-F238E27FC236}">
                    <a16:creationId xmlns:a16="http://schemas.microsoft.com/office/drawing/2014/main" id="{AB7A4255-9913-47E2-B125-95BF5E8C7131}"/>
                  </a:ext>
                </a:extLst>
              </p:cNvPr>
              <p:cNvGrpSpPr/>
              <p:nvPr/>
            </p:nvGrpSpPr>
            <p:grpSpPr>
              <a:xfrm>
                <a:off x="7832116" y="1894212"/>
                <a:ext cx="624376" cy="809620"/>
                <a:chOff x="7832116" y="1894212"/>
                <a:chExt cx="624376" cy="809620"/>
              </a:xfrm>
              <a:solidFill>
                <a:schemeClr val="tx1"/>
              </a:solidFill>
            </p:grpSpPr>
            <p:sp>
              <p:nvSpPr>
                <p:cNvPr id="351" name="Freeform: Shape 350">
                  <a:extLst>
                    <a:ext uri="{FF2B5EF4-FFF2-40B4-BE49-F238E27FC236}">
                      <a16:creationId xmlns:a16="http://schemas.microsoft.com/office/drawing/2014/main" id="{D12F677D-1AC9-469B-8D60-FD09DB9947AD}"/>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352" name="Freeform: Shape 351">
                  <a:extLst>
                    <a:ext uri="{FF2B5EF4-FFF2-40B4-BE49-F238E27FC236}">
                      <a16:creationId xmlns:a16="http://schemas.microsoft.com/office/drawing/2014/main" id="{45378307-F34E-46A4-AD22-35DC76AB43DF}"/>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318" name="Group 317">
              <a:extLst>
                <a:ext uri="{FF2B5EF4-FFF2-40B4-BE49-F238E27FC236}">
                  <a16:creationId xmlns:a16="http://schemas.microsoft.com/office/drawing/2014/main" id="{ECB3EBD9-DCB8-4FB7-9FFB-A7409704BB38}"/>
                </a:ext>
              </a:extLst>
            </p:cNvPr>
            <p:cNvGrpSpPr/>
            <p:nvPr/>
          </p:nvGrpSpPr>
          <p:grpSpPr>
            <a:xfrm>
              <a:off x="2468027" y="6107825"/>
              <a:ext cx="605216" cy="809632"/>
              <a:chOff x="7631025" y="3554286"/>
              <a:chExt cx="605216" cy="809632"/>
            </a:xfrm>
          </p:grpSpPr>
          <p:grpSp>
            <p:nvGrpSpPr>
              <p:cNvPr id="345" name="Graphic 69" descr="Programmer female outline">
                <a:extLst>
                  <a:ext uri="{FF2B5EF4-FFF2-40B4-BE49-F238E27FC236}">
                    <a16:creationId xmlns:a16="http://schemas.microsoft.com/office/drawing/2014/main" id="{C380E896-A293-4444-9EBC-92051B3E62CD}"/>
                  </a:ext>
                </a:extLst>
              </p:cNvPr>
              <p:cNvGrpSpPr/>
              <p:nvPr/>
            </p:nvGrpSpPr>
            <p:grpSpPr>
              <a:xfrm>
                <a:off x="7631025" y="3554286"/>
                <a:ext cx="605216" cy="809632"/>
                <a:chOff x="7631025" y="3554286"/>
                <a:chExt cx="605216" cy="809632"/>
              </a:xfrm>
              <a:solidFill>
                <a:schemeClr val="tx1"/>
              </a:solidFill>
            </p:grpSpPr>
            <p:sp>
              <p:nvSpPr>
                <p:cNvPr id="347" name="Freeform: Shape 346">
                  <a:extLst>
                    <a:ext uri="{FF2B5EF4-FFF2-40B4-BE49-F238E27FC236}">
                      <a16:creationId xmlns:a16="http://schemas.microsoft.com/office/drawing/2014/main" id="{45E0B4F8-6AE4-49AB-82F9-98D4FDC1F869}"/>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348" name="Freeform: Shape 347">
                  <a:extLst>
                    <a:ext uri="{FF2B5EF4-FFF2-40B4-BE49-F238E27FC236}">
                      <a16:creationId xmlns:a16="http://schemas.microsoft.com/office/drawing/2014/main" id="{0EA47977-A051-4579-A3B3-EA6E00C0938F}"/>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346" name="TextBox 345">
                <a:extLst>
                  <a:ext uri="{FF2B5EF4-FFF2-40B4-BE49-F238E27FC236}">
                    <a16:creationId xmlns:a16="http://schemas.microsoft.com/office/drawing/2014/main" id="{63B5F195-58CF-4BF2-8DB6-05C1C1BAD9D7}"/>
                  </a:ext>
                </a:extLst>
              </p:cNvPr>
              <p:cNvSpPr txBox="1"/>
              <p:nvPr/>
            </p:nvSpPr>
            <p:spPr>
              <a:xfrm>
                <a:off x="7657367" y="4096520"/>
                <a:ext cx="552449" cy="246221"/>
              </a:xfrm>
              <a:prstGeom prst="rect">
                <a:avLst/>
              </a:prstGeom>
              <a:noFill/>
            </p:spPr>
            <p:txBody>
              <a:bodyPr wrap="square" rtlCol="0">
                <a:spAutoFit/>
              </a:bodyPr>
              <a:lstStyle/>
              <a:p>
                <a:pPr algn="ctr"/>
                <a:r>
                  <a:rPr lang="en-US" sz="1000"/>
                  <a:t>.NET</a:t>
                </a:r>
              </a:p>
            </p:txBody>
          </p:sp>
        </p:grpSp>
        <p:grpSp>
          <p:nvGrpSpPr>
            <p:cNvPr id="319" name="Group 318">
              <a:extLst>
                <a:ext uri="{FF2B5EF4-FFF2-40B4-BE49-F238E27FC236}">
                  <a16:creationId xmlns:a16="http://schemas.microsoft.com/office/drawing/2014/main" id="{8051D2C0-7491-4568-96A9-EEFE667DE4FC}"/>
                </a:ext>
              </a:extLst>
            </p:cNvPr>
            <p:cNvGrpSpPr/>
            <p:nvPr/>
          </p:nvGrpSpPr>
          <p:grpSpPr>
            <a:xfrm>
              <a:off x="1640182" y="4792016"/>
              <a:ext cx="605216" cy="809632"/>
              <a:chOff x="7631025" y="3554286"/>
              <a:chExt cx="605216" cy="809632"/>
            </a:xfrm>
          </p:grpSpPr>
          <p:grpSp>
            <p:nvGrpSpPr>
              <p:cNvPr id="341" name="Graphic 69" descr="Programmer female outline">
                <a:extLst>
                  <a:ext uri="{FF2B5EF4-FFF2-40B4-BE49-F238E27FC236}">
                    <a16:creationId xmlns:a16="http://schemas.microsoft.com/office/drawing/2014/main" id="{310EF887-24E4-4B5F-B106-9B6D85C48D1D}"/>
                  </a:ext>
                </a:extLst>
              </p:cNvPr>
              <p:cNvGrpSpPr/>
              <p:nvPr/>
            </p:nvGrpSpPr>
            <p:grpSpPr>
              <a:xfrm>
                <a:off x="7631025" y="3554286"/>
                <a:ext cx="605216" cy="809632"/>
                <a:chOff x="7631025" y="3554286"/>
                <a:chExt cx="605216" cy="809632"/>
              </a:xfrm>
              <a:solidFill>
                <a:schemeClr val="tx1"/>
              </a:solidFill>
            </p:grpSpPr>
            <p:sp>
              <p:nvSpPr>
                <p:cNvPr id="343" name="Freeform: Shape 342">
                  <a:extLst>
                    <a:ext uri="{FF2B5EF4-FFF2-40B4-BE49-F238E27FC236}">
                      <a16:creationId xmlns:a16="http://schemas.microsoft.com/office/drawing/2014/main" id="{B1A222F5-E6E8-4517-A419-53D795C5ABAC}"/>
                    </a:ext>
                  </a:extLst>
                </p:cNvPr>
                <p:cNvSpPr/>
                <p:nvPr/>
              </p:nvSpPr>
              <p:spPr>
                <a:xfrm>
                  <a:off x="7631025" y="3554286"/>
                  <a:ext cx="605216" cy="736499"/>
                </a:xfrm>
                <a:custGeom>
                  <a:avLst/>
                  <a:gdLst>
                    <a:gd name="connsiteX0" fmla="*/ 421934 w 605216"/>
                    <a:gd name="connsiteY0" fmla="*/ 419107 h 736499"/>
                    <a:gd name="connsiteX1" fmla="*/ 544016 w 605216"/>
                    <a:gd name="connsiteY1" fmla="*/ 483544 h 736499"/>
                    <a:gd name="connsiteX2" fmla="*/ 569267 w 605216"/>
                    <a:gd name="connsiteY2" fmla="*/ 533626 h 736499"/>
                    <a:gd name="connsiteX3" fmla="*/ 586002 w 605216"/>
                    <a:gd name="connsiteY3" fmla="*/ 667195 h 736499"/>
                    <a:gd name="connsiteX4" fmla="*/ 574334 w 605216"/>
                    <a:gd name="connsiteY4" fmla="*/ 693742 h 736499"/>
                    <a:gd name="connsiteX5" fmla="*/ 531167 w 605216"/>
                    <a:gd name="connsiteY5" fmla="*/ 715973 h 736499"/>
                    <a:gd name="connsiteX6" fmla="*/ 531167 w 605216"/>
                    <a:gd name="connsiteY6" fmla="*/ 736499 h 736499"/>
                    <a:gd name="connsiteX7" fmla="*/ 584993 w 605216"/>
                    <a:gd name="connsiteY7" fmla="*/ 709477 h 736499"/>
                    <a:gd name="connsiteX8" fmla="*/ 604833 w 605216"/>
                    <a:gd name="connsiteY8" fmla="*/ 664900 h 736499"/>
                    <a:gd name="connsiteX9" fmla="*/ 588317 w 605216"/>
                    <a:gd name="connsiteY9" fmla="*/ 532721 h 736499"/>
                    <a:gd name="connsiteX10" fmla="*/ 556399 w 605216"/>
                    <a:gd name="connsiteY10" fmla="*/ 469018 h 736499"/>
                    <a:gd name="connsiteX11" fmla="*/ 472055 w 605216"/>
                    <a:gd name="connsiteY11" fmla="*/ 418783 h 736499"/>
                    <a:gd name="connsiteX12" fmla="*/ 474055 w 605216"/>
                    <a:gd name="connsiteY12" fmla="*/ 177353 h 736499"/>
                    <a:gd name="connsiteX13" fmla="*/ 468397 w 605216"/>
                    <a:gd name="connsiteY13" fmla="*/ 129119 h 736499"/>
                    <a:gd name="connsiteX14" fmla="*/ 377471 w 605216"/>
                    <a:gd name="connsiteY14" fmla="*/ 17838 h 736499"/>
                    <a:gd name="connsiteX15" fmla="*/ 354878 w 605216"/>
                    <a:gd name="connsiteY15" fmla="*/ 19743 h 736499"/>
                    <a:gd name="connsiteX16" fmla="*/ 353811 w 605216"/>
                    <a:gd name="connsiteY16" fmla="*/ 20505 h 736499"/>
                    <a:gd name="connsiteX17" fmla="*/ 349592 w 605216"/>
                    <a:gd name="connsiteY17" fmla="*/ 14609 h 736499"/>
                    <a:gd name="connsiteX18" fmla="*/ 330799 w 605216"/>
                    <a:gd name="connsiteY18" fmla="*/ 2550 h 736499"/>
                    <a:gd name="connsiteX19" fmla="*/ 190562 w 605216"/>
                    <a:gd name="connsiteY19" fmla="*/ 41279 h 736499"/>
                    <a:gd name="connsiteX20" fmla="*/ 131688 w 605216"/>
                    <a:gd name="connsiteY20" fmla="*/ 174953 h 736499"/>
                    <a:gd name="connsiteX21" fmla="*/ 133212 w 605216"/>
                    <a:gd name="connsiteY21" fmla="*/ 418793 h 736499"/>
                    <a:gd name="connsiteX22" fmla="*/ 48792 w 605216"/>
                    <a:gd name="connsiteY22" fmla="*/ 469066 h 736499"/>
                    <a:gd name="connsiteX23" fmla="*/ 16864 w 605216"/>
                    <a:gd name="connsiteY23" fmla="*/ 532769 h 736499"/>
                    <a:gd name="connsiteX24" fmla="*/ 367 w 605216"/>
                    <a:gd name="connsiteY24" fmla="*/ 665014 h 736499"/>
                    <a:gd name="connsiteX25" fmla="*/ 20227 w 605216"/>
                    <a:gd name="connsiteY25" fmla="*/ 709467 h 736499"/>
                    <a:gd name="connsiteX26" fmla="*/ 73967 w 605216"/>
                    <a:gd name="connsiteY26" fmla="*/ 736490 h 736499"/>
                    <a:gd name="connsiteX27" fmla="*/ 73967 w 605216"/>
                    <a:gd name="connsiteY27" fmla="*/ 715954 h 736499"/>
                    <a:gd name="connsiteX28" fmla="*/ 30923 w 605216"/>
                    <a:gd name="connsiteY28" fmla="*/ 693732 h 736499"/>
                    <a:gd name="connsiteX29" fmla="*/ 19246 w 605216"/>
                    <a:gd name="connsiteY29" fmla="*/ 667291 h 736499"/>
                    <a:gd name="connsiteX30" fmla="*/ 35867 w 605216"/>
                    <a:gd name="connsiteY30" fmla="*/ 534607 h 736499"/>
                    <a:gd name="connsiteX31" fmla="*/ 35943 w 605216"/>
                    <a:gd name="connsiteY31" fmla="*/ 533655 h 736499"/>
                    <a:gd name="connsiteX32" fmla="*/ 61156 w 605216"/>
                    <a:gd name="connsiteY32" fmla="*/ 483572 h 736499"/>
                    <a:gd name="connsiteX33" fmla="*/ 183200 w 605216"/>
                    <a:gd name="connsiteY33" fmla="*/ 419107 h 736499"/>
                    <a:gd name="connsiteX34" fmla="*/ 302567 w 605216"/>
                    <a:gd name="connsiteY34" fmla="*/ 447682 h 736499"/>
                    <a:gd name="connsiteX35" fmla="*/ 421934 w 605216"/>
                    <a:gd name="connsiteY35" fmla="*/ 419107 h 736499"/>
                    <a:gd name="connsiteX36" fmla="*/ 175313 w 605216"/>
                    <a:gd name="connsiteY36" fmla="*/ 401781 h 736499"/>
                    <a:gd name="connsiteX37" fmla="*/ 152215 w 605216"/>
                    <a:gd name="connsiteY37" fmla="*/ 410706 h 736499"/>
                    <a:gd name="connsiteX38" fmla="*/ 150738 w 605216"/>
                    <a:gd name="connsiteY38" fmla="*/ 174829 h 736499"/>
                    <a:gd name="connsiteX39" fmla="*/ 202916 w 605216"/>
                    <a:gd name="connsiteY39" fmla="*/ 55767 h 736499"/>
                    <a:gd name="connsiteX40" fmla="*/ 327446 w 605216"/>
                    <a:gd name="connsiteY40" fmla="*/ 21334 h 736499"/>
                    <a:gd name="connsiteX41" fmla="*/ 334056 w 605216"/>
                    <a:gd name="connsiteY41" fmla="*/ 25715 h 736499"/>
                    <a:gd name="connsiteX42" fmla="*/ 343801 w 605216"/>
                    <a:gd name="connsiteY42" fmla="*/ 39336 h 736499"/>
                    <a:gd name="connsiteX43" fmla="*/ 357069 w 605216"/>
                    <a:gd name="connsiteY43" fmla="*/ 41555 h 736499"/>
                    <a:gd name="connsiteX44" fmla="*/ 365879 w 605216"/>
                    <a:gd name="connsiteY44" fmla="*/ 35278 h 736499"/>
                    <a:gd name="connsiteX45" fmla="*/ 368927 w 605216"/>
                    <a:gd name="connsiteY45" fmla="*/ 34897 h 736499"/>
                    <a:gd name="connsiteX46" fmla="*/ 449966 w 605216"/>
                    <a:gd name="connsiteY46" fmla="*/ 134148 h 736499"/>
                    <a:gd name="connsiteX47" fmla="*/ 454967 w 605216"/>
                    <a:gd name="connsiteY47" fmla="*/ 177267 h 736499"/>
                    <a:gd name="connsiteX48" fmla="*/ 453062 w 605216"/>
                    <a:gd name="connsiteY48" fmla="*/ 410754 h 736499"/>
                    <a:gd name="connsiteX49" fmla="*/ 430621 w 605216"/>
                    <a:gd name="connsiteY49" fmla="*/ 402067 h 736499"/>
                    <a:gd name="connsiteX50" fmla="*/ 400141 w 605216"/>
                    <a:gd name="connsiteY50" fmla="*/ 389561 h 736499"/>
                    <a:gd name="connsiteX51" fmla="*/ 388292 w 605216"/>
                    <a:gd name="connsiteY51" fmla="*/ 371939 h 736499"/>
                    <a:gd name="connsiteX52" fmla="*/ 388292 w 605216"/>
                    <a:gd name="connsiteY52" fmla="*/ 340145 h 736499"/>
                    <a:gd name="connsiteX53" fmla="*/ 435917 w 605216"/>
                    <a:gd name="connsiteY53" fmla="*/ 238132 h 736499"/>
                    <a:gd name="connsiteX54" fmla="*/ 435917 w 605216"/>
                    <a:gd name="connsiteY54" fmla="*/ 190507 h 736499"/>
                    <a:gd name="connsiteX55" fmla="*/ 407342 w 605216"/>
                    <a:gd name="connsiteY55" fmla="*/ 161932 h 736499"/>
                    <a:gd name="connsiteX56" fmla="*/ 197792 w 605216"/>
                    <a:gd name="connsiteY56" fmla="*/ 161932 h 736499"/>
                    <a:gd name="connsiteX57" fmla="*/ 169217 w 605216"/>
                    <a:gd name="connsiteY57" fmla="*/ 190507 h 736499"/>
                    <a:gd name="connsiteX58" fmla="*/ 169217 w 605216"/>
                    <a:gd name="connsiteY58" fmla="*/ 238132 h 736499"/>
                    <a:gd name="connsiteX59" fmla="*/ 216766 w 605216"/>
                    <a:gd name="connsiteY59" fmla="*/ 340050 h 736499"/>
                    <a:gd name="connsiteX60" fmla="*/ 216766 w 605216"/>
                    <a:gd name="connsiteY60" fmla="*/ 371901 h 736499"/>
                    <a:gd name="connsiteX61" fmla="*/ 204974 w 605216"/>
                    <a:gd name="connsiteY61" fmla="*/ 389580 h 736499"/>
                    <a:gd name="connsiteX62" fmla="*/ 188267 w 605216"/>
                    <a:gd name="connsiteY62" fmla="*/ 238132 h 736499"/>
                    <a:gd name="connsiteX63" fmla="*/ 188267 w 605216"/>
                    <a:gd name="connsiteY63" fmla="*/ 190507 h 736499"/>
                    <a:gd name="connsiteX64" fmla="*/ 197792 w 605216"/>
                    <a:gd name="connsiteY64" fmla="*/ 180982 h 736499"/>
                    <a:gd name="connsiteX65" fmla="*/ 407342 w 605216"/>
                    <a:gd name="connsiteY65" fmla="*/ 180982 h 736499"/>
                    <a:gd name="connsiteX66" fmla="*/ 416867 w 605216"/>
                    <a:gd name="connsiteY66" fmla="*/ 190507 h 736499"/>
                    <a:gd name="connsiteX67" fmla="*/ 416867 w 605216"/>
                    <a:gd name="connsiteY67" fmla="*/ 238132 h 736499"/>
                    <a:gd name="connsiteX68" fmla="*/ 302567 w 605216"/>
                    <a:gd name="connsiteY68" fmla="*/ 352432 h 736499"/>
                    <a:gd name="connsiteX69" fmla="*/ 188267 w 605216"/>
                    <a:gd name="connsiteY69" fmla="*/ 238132 h 736499"/>
                    <a:gd name="connsiteX70" fmla="*/ 302567 w 605216"/>
                    <a:gd name="connsiteY70" fmla="*/ 428632 h 736499"/>
                    <a:gd name="connsiteX71" fmla="*/ 205564 w 605216"/>
                    <a:gd name="connsiteY71" fmla="*/ 409887 h 736499"/>
                    <a:gd name="connsiteX72" fmla="*/ 212232 w 605216"/>
                    <a:gd name="connsiteY72" fmla="*/ 407163 h 736499"/>
                    <a:gd name="connsiteX73" fmla="*/ 235892 w 605216"/>
                    <a:gd name="connsiteY73" fmla="*/ 371930 h 736499"/>
                    <a:gd name="connsiteX74" fmla="*/ 235892 w 605216"/>
                    <a:gd name="connsiteY74" fmla="*/ 353385 h 736499"/>
                    <a:gd name="connsiteX75" fmla="*/ 369242 w 605216"/>
                    <a:gd name="connsiteY75" fmla="*/ 353451 h 736499"/>
                    <a:gd name="connsiteX76" fmla="*/ 369242 w 605216"/>
                    <a:gd name="connsiteY76" fmla="*/ 371930 h 736499"/>
                    <a:gd name="connsiteX77" fmla="*/ 392873 w 605216"/>
                    <a:gd name="connsiteY77" fmla="*/ 407172 h 736499"/>
                    <a:gd name="connsiteX78" fmla="*/ 399541 w 605216"/>
                    <a:gd name="connsiteY78" fmla="*/ 409906 h 736499"/>
                    <a:gd name="connsiteX79" fmla="*/ 302567 w 605216"/>
                    <a:gd name="connsiteY79" fmla="*/ 428632 h 736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605216" h="736499">
                      <a:moveTo>
                        <a:pt x="421934" y="419107"/>
                      </a:moveTo>
                      <a:cubicBezTo>
                        <a:pt x="475636" y="439110"/>
                        <a:pt x="516879" y="460474"/>
                        <a:pt x="544016" y="483544"/>
                      </a:cubicBezTo>
                      <a:cubicBezTo>
                        <a:pt x="559293" y="495790"/>
                        <a:pt x="568506" y="514062"/>
                        <a:pt x="569267" y="533626"/>
                      </a:cubicBezTo>
                      <a:lnTo>
                        <a:pt x="586002" y="667195"/>
                      </a:lnTo>
                      <a:cubicBezTo>
                        <a:pt x="587371" y="677528"/>
                        <a:pt x="582872" y="687764"/>
                        <a:pt x="574334" y="693742"/>
                      </a:cubicBezTo>
                      <a:cubicBezTo>
                        <a:pt x="560779" y="702670"/>
                        <a:pt x="546308" y="710124"/>
                        <a:pt x="531167" y="715973"/>
                      </a:cubicBezTo>
                      <a:lnTo>
                        <a:pt x="531167" y="736499"/>
                      </a:lnTo>
                      <a:cubicBezTo>
                        <a:pt x="550108" y="729639"/>
                        <a:pt x="568175" y="720569"/>
                        <a:pt x="584993" y="709477"/>
                      </a:cubicBezTo>
                      <a:cubicBezTo>
                        <a:pt x="599414" y="699491"/>
                        <a:pt x="607067" y="682298"/>
                        <a:pt x="604833" y="664900"/>
                      </a:cubicBezTo>
                      <a:lnTo>
                        <a:pt x="588317" y="532721"/>
                      </a:lnTo>
                      <a:cubicBezTo>
                        <a:pt x="587181" y="507925"/>
                        <a:pt x="575580" y="484774"/>
                        <a:pt x="556399" y="469018"/>
                      </a:cubicBezTo>
                      <a:cubicBezTo>
                        <a:pt x="530822" y="448339"/>
                        <a:pt x="502419" y="431423"/>
                        <a:pt x="472055" y="418783"/>
                      </a:cubicBezTo>
                      <a:cubicBezTo>
                        <a:pt x="472312" y="392390"/>
                        <a:pt x="473788" y="238427"/>
                        <a:pt x="474055" y="177353"/>
                      </a:cubicBezTo>
                      <a:cubicBezTo>
                        <a:pt x="474371" y="161092"/>
                        <a:pt x="472467" y="144864"/>
                        <a:pt x="468397" y="129119"/>
                      </a:cubicBezTo>
                      <a:cubicBezTo>
                        <a:pt x="455310" y="80774"/>
                        <a:pt x="422238" y="40298"/>
                        <a:pt x="377471" y="17838"/>
                      </a:cubicBezTo>
                      <a:cubicBezTo>
                        <a:pt x="370169" y="14239"/>
                        <a:pt x="361475" y="14972"/>
                        <a:pt x="354878" y="19743"/>
                      </a:cubicBezTo>
                      <a:lnTo>
                        <a:pt x="353811" y="20505"/>
                      </a:lnTo>
                      <a:lnTo>
                        <a:pt x="349592" y="14609"/>
                      </a:lnTo>
                      <a:cubicBezTo>
                        <a:pt x="345161" y="8271"/>
                        <a:pt x="338407" y="3938"/>
                        <a:pt x="330799" y="2550"/>
                      </a:cubicBezTo>
                      <a:cubicBezTo>
                        <a:pt x="280610" y="-6248"/>
                        <a:pt x="229123" y="7971"/>
                        <a:pt x="190562" y="41279"/>
                      </a:cubicBezTo>
                      <a:cubicBezTo>
                        <a:pt x="152215" y="74997"/>
                        <a:pt x="130677" y="123901"/>
                        <a:pt x="131688" y="174953"/>
                      </a:cubicBezTo>
                      <a:lnTo>
                        <a:pt x="133212" y="418793"/>
                      </a:lnTo>
                      <a:cubicBezTo>
                        <a:pt x="102817" y="431435"/>
                        <a:pt x="74388" y="448364"/>
                        <a:pt x="48792" y="469066"/>
                      </a:cubicBezTo>
                      <a:cubicBezTo>
                        <a:pt x="29607" y="484819"/>
                        <a:pt x="18004" y="507971"/>
                        <a:pt x="16864" y="532769"/>
                      </a:cubicBezTo>
                      <a:lnTo>
                        <a:pt x="367" y="665014"/>
                      </a:lnTo>
                      <a:cubicBezTo>
                        <a:pt x="-1814" y="682374"/>
                        <a:pt x="5840" y="699508"/>
                        <a:pt x="20227" y="709467"/>
                      </a:cubicBezTo>
                      <a:cubicBezTo>
                        <a:pt x="37017" y="720554"/>
                        <a:pt x="55055" y="729623"/>
                        <a:pt x="73967" y="736490"/>
                      </a:cubicBezTo>
                      <a:lnTo>
                        <a:pt x="73967" y="715954"/>
                      </a:lnTo>
                      <a:cubicBezTo>
                        <a:pt x="58870" y="710099"/>
                        <a:pt x="44439" y="702649"/>
                        <a:pt x="30923" y="693732"/>
                      </a:cubicBezTo>
                      <a:cubicBezTo>
                        <a:pt x="22414" y="687778"/>
                        <a:pt x="17915" y="677591"/>
                        <a:pt x="19246" y="667291"/>
                      </a:cubicBezTo>
                      <a:lnTo>
                        <a:pt x="35867" y="534607"/>
                      </a:lnTo>
                      <a:lnTo>
                        <a:pt x="35943" y="533655"/>
                      </a:lnTo>
                      <a:cubicBezTo>
                        <a:pt x="36695" y="514096"/>
                        <a:pt x="45893" y="495825"/>
                        <a:pt x="61156" y="483572"/>
                      </a:cubicBezTo>
                      <a:cubicBezTo>
                        <a:pt x="88731" y="460065"/>
                        <a:pt x="128088" y="439386"/>
                        <a:pt x="183200" y="419107"/>
                      </a:cubicBezTo>
                      <a:cubicBezTo>
                        <a:pt x="208993" y="436833"/>
                        <a:pt x="253989" y="447682"/>
                        <a:pt x="302567" y="447682"/>
                      </a:cubicBezTo>
                      <a:cubicBezTo>
                        <a:pt x="351144" y="447682"/>
                        <a:pt x="396140" y="436833"/>
                        <a:pt x="421934" y="419107"/>
                      </a:cubicBezTo>
                      <a:close/>
                      <a:moveTo>
                        <a:pt x="175313" y="401781"/>
                      </a:moveTo>
                      <a:cubicBezTo>
                        <a:pt x="167280" y="404741"/>
                        <a:pt x="159580" y="407715"/>
                        <a:pt x="152215" y="410706"/>
                      </a:cubicBezTo>
                      <a:lnTo>
                        <a:pt x="150738" y="174829"/>
                      </a:lnTo>
                      <a:cubicBezTo>
                        <a:pt x="149762" y="129397"/>
                        <a:pt x="168850" y="85842"/>
                        <a:pt x="202916" y="55767"/>
                      </a:cubicBezTo>
                      <a:cubicBezTo>
                        <a:pt x="237142" y="26158"/>
                        <a:pt x="282871" y="13514"/>
                        <a:pt x="327446" y="21334"/>
                      </a:cubicBezTo>
                      <a:cubicBezTo>
                        <a:pt x="330133" y="21885"/>
                        <a:pt x="332502" y="23455"/>
                        <a:pt x="334056" y="25715"/>
                      </a:cubicBezTo>
                      <a:lnTo>
                        <a:pt x="343801" y="39336"/>
                      </a:lnTo>
                      <a:cubicBezTo>
                        <a:pt x="346855" y="43606"/>
                        <a:pt x="352790" y="44599"/>
                        <a:pt x="357069" y="41555"/>
                      </a:cubicBezTo>
                      <a:lnTo>
                        <a:pt x="365879" y="35278"/>
                      </a:lnTo>
                      <a:cubicBezTo>
                        <a:pt x="366754" y="34615"/>
                        <a:pt x="367917" y="34470"/>
                        <a:pt x="368927" y="34897"/>
                      </a:cubicBezTo>
                      <a:cubicBezTo>
                        <a:pt x="408834" y="54940"/>
                        <a:pt x="438310" y="91039"/>
                        <a:pt x="449966" y="134148"/>
                      </a:cubicBezTo>
                      <a:cubicBezTo>
                        <a:pt x="453587" y="148227"/>
                        <a:pt x="455270" y="162733"/>
                        <a:pt x="454967" y="177267"/>
                      </a:cubicBezTo>
                      <a:cubicBezTo>
                        <a:pt x="454719" y="233770"/>
                        <a:pt x="453433" y="369920"/>
                        <a:pt x="453062" y="410754"/>
                      </a:cubicBezTo>
                      <a:cubicBezTo>
                        <a:pt x="445880" y="407846"/>
                        <a:pt x="438400" y="404950"/>
                        <a:pt x="430621" y="402067"/>
                      </a:cubicBezTo>
                      <a:lnTo>
                        <a:pt x="400141" y="389561"/>
                      </a:lnTo>
                      <a:cubicBezTo>
                        <a:pt x="392980" y="386637"/>
                        <a:pt x="388299" y="379674"/>
                        <a:pt x="388292" y="371939"/>
                      </a:cubicBezTo>
                      <a:lnTo>
                        <a:pt x="388292" y="340145"/>
                      </a:lnTo>
                      <a:cubicBezTo>
                        <a:pt x="418478" y="314862"/>
                        <a:pt x="435918" y="277508"/>
                        <a:pt x="435917" y="238132"/>
                      </a:cubicBezTo>
                      <a:lnTo>
                        <a:pt x="435917" y="190507"/>
                      </a:lnTo>
                      <a:cubicBezTo>
                        <a:pt x="435917" y="174725"/>
                        <a:pt x="423124" y="161932"/>
                        <a:pt x="407342" y="161932"/>
                      </a:cubicBezTo>
                      <a:lnTo>
                        <a:pt x="197792" y="161932"/>
                      </a:lnTo>
                      <a:cubicBezTo>
                        <a:pt x="182010" y="161932"/>
                        <a:pt x="169217" y="174725"/>
                        <a:pt x="169217" y="190507"/>
                      </a:cubicBezTo>
                      <a:lnTo>
                        <a:pt x="169217" y="238132"/>
                      </a:lnTo>
                      <a:cubicBezTo>
                        <a:pt x="169222" y="277463"/>
                        <a:pt x="186629" y="314776"/>
                        <a:pt x="216766" y="340050"/>
                      </a:cubicBezTo>
                      <a:lnTo>
                        <a:pt x="216766" y="371901"/>
                      </a:lnTo>
                      <a:cubicBezTo>
                        <a:pt x="216792" y="379642"/>
                        <a:pt x="212132" y="386630"/>
                        <a:pt x="204974" y="389580"/>
                      </a:cubicBezTo>
                      <a:close/>
                      <a:moveTo>
                        <a:pt x="188267" y="238132"/>
                      </a:moveTo>
                      <a:lnTo>
                        <a:pt x="188267" y="190507"/>
                      </a:lnTo>
                      <a:cubicBezTo>
                        <a:pt x="188267" y="185247"/>
                        <a:pt x="192531" y="180982"/>
                        <a:pt x="197792" y="180982"/>
                      </a:cubicBezTo>
                      <a:lnTo>
                        <a:pt x="407342" y="180982"/>
                      </a:lnTo>
                      <a:cubicBezTo>
                        <a:pt x="412602" y="180982"/>
                        <a:pt x="416867" y="185247"/>
                        <a:pt x="416867" y="190507"/>
                      </a:cubicBezTo>
                      <a:lnTo>
                        <a:pt x="416867" y="238132"/>
                      </a:lnTo>
                      <a:cubicBezTo>
                        <a:pt x="416867" y="301258"/>
                        <a:pt x="365693" y="352432"/>
                        <a:pt x="302567" y="352432"/>
                      </a:cubicBezTo>
                      <a:cubicBezTo>
                        <a:pt x="239441" y="352432"/>
                        <a:pt x="188267" y="301258"/>
                        <a:pt x="188267" y="238132"/>
                      </a:cubicBezTo>
                      <a:close/>
                      <a:moveTo>
                        <a:pt x="302567" y="428632"/>
                      </a:moveTo>
                      <a:cubicBezTo>
                        <a:pt x="269264" y="429399"/>
                        <a:pt x="236184" y="423006"/>
                        <a:pt x="205564" y="409887"/>
                      </a:cubicBezTo>
                      <a:lnTo>
                        <a:pt x="212232" y="407163"/>
                      </a:lnTo>
                      <a:cubicBezTo>
                        <a:pt x="226555" y="401330"/>
                        <a:pt x="235913" y="387396"/>
                        <a:pt x="235892" y="371930"/>
                      </a:cubicBezTo>
                      <a:lnTo>
                        <a:pt x="235892" y="353385"/>
                      </a:lnTo>
                      <a:cubicBezTo>
                        <a:pt x="277075" y="377460"/>
                        <a:pt x="328034" y="377486"/>
                        <a:pt x="369242" y="353451"/>
                      </a:cubicBezTo>
                      <a:lnTo>
                        <a:pt x="369242" y="371930"/>
                      </a:lnTo>
                      <a:cubicBezTo>
                        <a:pt x="369214" y="387392"/>
                        <a:pt x="378559" y="401328"/>
                        <a:pt x="392873" y="407172"/>
                      </a:cubicBezTo>
                      <a:lnTo>
                        <a:pt x="399541" y="409906"/>
                      </a:lnTo>
                      <a:cubicBezTo>
                        <a:pt x="368929" y="423018"/>
                        <a:pt x="335860" y="429405"/>
                        <a:pt x="302567" y="428632"/>
                      </a:cubicBezTo>
                      <a:close/>
                    </a:path>
                  </a:pathLst>
                </a:custGeom>
                <a:solidFill>
                  <a:schemeClr val="tx1"/>
                </a:solidFill>
                <a:ln w="9525" cap="flat">
                  <a:noFill/>
                  <a:prstDash val="solid"/>
                  <a:miter/>
                </a:ln>
              </p:spPr>
              <p:txBody>
                <a:bodyPr rtlCol="0" anchor="ctr"/>
                <a:lstStyle/>
                <a:p>
                  <a:endParaRPr lang="en-US"/>
                </a:p>
              </p:txBody>
            </p:sp>
            <p:sp>
              <p:nvSpPr>
                <p:cNvPr id="344" name="Freeform: Shape 343">
                  <a:extLst>
                    <a:ext uri="{FF2B5EF4-FFF2-40B4-BE49-F238E27FC236}">
                      <a16:creationId xmlns:a16="http://schemas.microsoft.com/office/drawing/2014/main" id="{071EF28A-83E8-4A58-BB90-B580F26BB82E}"/>
                    </a:ext>
                  </a:extLst>
                </p:cNvPr>
                <p:cNvSpPr/>
                <p:nvPr/>
              </p:nvSpPr>
              <p:spPr>
                <a:xfrm>
                  <a:off x="7657367" y="4059118"/>
                  <a:ext cx="552450" cy="304800"/>
                </a:xfrm>
                <a:custGeom>
                  <a:avLst/>
                  <a:gdLst>
                    <a:gd name="connsiteX0" fmla="*/ 485775 w 552450"/>
                    <a:gd name="connsiteY0" fmla="*/ 33719 h 304800"/>
                    <a:gd name="connsiteX1" fmla="*/ 451866 w 552450"/>
                    <a:gd name="connsiteY1" fmla="*/ 0 h 304800"/>
                    <a:gd name="connsiteX2" fmla="*/ 451809 w 552450"/>
                    <a:gd name="connsiteY2" fmla="*/ 0 h 304800"/>
                    <a:gd name="connsiteX3" fmla="*/ 100432 w 552450"/>
                    <a:gd name="connsiteY3" fmla="*/ 0 h 304800"/>
                    <a:gd name="connsiteX4" fmla="*/ 66675 w 552450"/>
                    <a:gd name="connsiteY4" fmla="*/ 33719 h 304800"/>
                    <a:gd name="connsiteX5" fmla="*/ 66675 w 552450"/>
                    <a:gd name="connsiteY5" fmla="*/ 249460 h 304800"/>
                    <a:gd name="connsiteX6" fmla="*/ 0 w 552450"/>
                    <a:gd name="connsiteY6" fmla="*/ 249460 h 304800"/>
                    <a:gd name="connsiteX7" fmla="*/ 0 w 552450"/>
                    <a:gd name="connsiteY7" fmla="*/ 271120 h 304800"/>
                    <a:gd name="connsiteX8" fmla="*/ 33757 w 552450"/>
                    <a:gd name="connsiteY8" fmla="*/ 304800 h 304800"/>
                    <a:gd name="connsiteX9" fmla="*/ 518808 w 552450"/>
                    <a:gd name="connsiteY9" fmla="*/ 304800 h 304800"/>
                    <a:gd name="connsiteX10" fmla="*/ 552450 w 552450"/>
                    <a:gd name="connsiteY10" fmla="*/ 271082 h 304800"/>
                    <a:gd name="connsiteX11" fmla="*/ 552450 w 552450"/>
                    <a:gd name="connsiteY11" fmla="*/ 249460 h 304800"/>
                    <a:gd name="connsiteX12" fmla="*/ 485775 w 552450"/>
                    <a:gd name="connsiteY12" fmla="*/ 249460 h 304800"/>
                    <a:gd name="connsiteX13" fmla="*/ 533400 w 552450"/>
                    <a:gd name="connsiteY13" fmla="*/ 268510 h 304800"/>
                    <a:gd name="connsiteX14" fmla="*/ 533400 w 552450"/>
                    <a:gd name="connsiteY14" fmla="*/ 271044 h 304800"/>
                    <a:gd name="connsiteX15" fmla="*/ 518770 w 552450"/>
                    <a:gd name="connsiteY15" fmla="*/ 285750 h 304800"/>
                    <a:gd name="connsiteX16" fmla="*/ 33795 w 552450"/>
                    <a:gd name="connsiteY16" fmla="*/ 285750 h 304800"/>
                    <a:gd name="connsiteX17" fmla="*/ 19050 w 552450"/>
                    <a:gd name="connsiteY17" fmla="*/ 271082 h 304800"/>
                    <a:gd name="connsiteX18" fmla="*/ 19050 w 552450"/>
                    <a:gd name="connsiteY18" fmla="*/ 268510 h 304800"/>
                    <a:gd name="connsiteX19" fmla="*/ 85725 w 552450"/>
                    <a:gd name="connsiteY19" fmla="*/ 268510 h 304800"/>
                    <a:gd name="connsiteX20" fmla="*/ 85725 w 552450"/>
                    <a:gd name="connsiteY20" fmla="*/ 33719 h 304800"/>
                    <a:gd name="connsiteX21" fmla="*/ 100432 w 552450"/>
                    <a:gd name="connsiteY21" fmla="*/ 19050 h 304800"/>
                    <a:gd name="connsiteX22" fmla="*/ 452095 w 552450"/>
                    <a:gd name="connsiteY22" fmla="*/ 19050 h 304800"/>
                    <a:gd name="connsiteX23" fmla="*/ 466725 w 552450"/>
                    <a:gd name="connsiteY23" fmla="*/ 33719 h 304800"/>
                    <a:gd name="connsiteX24" fmla="*/ 466725 w 552450"/>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50" h="304800">
                      <a:moveTo>
                        <a:pt x="485775" y="33719"/>
                      </a:moveTo>
                      <a:cubicBezTo>
                        <a:pt x="485723" y="15044"/>
                        <a:pt x="470542" y="-52"/>
                        <a:pt x="451866" y="0"/>
                      </a:cubicBezTo>
                      <a:cubicBezTo>
                        <a:pt x="451847" y="0"/>
                        <a:pt x="451828" y="0"/>
                        <a:pt x="451809" y="0"/>
                      </a:cubicBezTo>
                      <a:lnTo>
                        <a:pt x="100432" y="0"/>
                      </a:lnTo>
                      <a:cubicBezTo>
                        <a:pt x="81804" y="0"/>
                        <a:pt x="66696" y="15091"/>
                        <a:pt x="66675" y="33719"/>
                      </a:cubicBezTo>
                      <a:lnTo>
                        <a:pt x="66675" y="249460"/>
                      </a:lnTo>
                      <a:lnTo>
                        <a:pt x="0" y="249460"/>
                      </a:lnTo>
                      <a:lnTo>
                        <a:pt x="0" y="271120"/>
                      </a:lnTo>
                      <a:cubicBezTo>
                        <a:pt x="125" y="289698"/>
                        <a:pt x="15177" y="304717"/>
                        <a:pt x="33757" y="304800"/>
                      </a:cubicBezTo>
                      <a:lnTo>
                        <a:pt x="518808" y="304800"/>
                      </a:lnTo>
                      <a:cubicBezTo>
                        <a:pt x="537357" y="304654"/>
                        <a:pt x="552346" y="289631"/>
                        <a:pt x="552450" y="271082"/>
                      </a:cubicBezTo>
                      <a:lnTo>
                        <a:pt x="552450" y="249460"/>
                      </a:lnTo>
                      <a:lnTo>
                        <a:pt x="485775" y="249460"/>
                      </a:lnTo>
                      <a:close/>
                      <a:moveTo>
                        <a:pt x="533400" y="268510"/>
                      </a:moveTo>
                      <a:lnTo>
                        <a:pt x="533400" y="271044"/>
                      </a:lnTo>
                      <a:cubicBezTo>
                        <a:pt x="533349" y="279115"/>
                        <a:pt x="526840" y="285657"/>
                        <a:pt x="518770" y="285750"/>
                      </a:cubicBezTo>
                      <a:lnTo>
                        <a:pt x="33795" y="285750"/>
                      </a:lnTo>
                      <a:cubicBezTo>
                        <a:pt x="25692" y="285724"/>
                        <a:pt x="19118" y="279185"/>
                        <a:pt x="19050" y="271082"/>
                      </a:cubicBezTo>
                      <a:lnTo>
                        <a:pt x="19050" y="268510"/>
                      </a:lnTo>
                      <a:lnTo>
                        <a:pt x="85725" y="268510"/>
                      </a:lnTo>
                      <a:lnTo>
                        <a:pt x="85725" y="33719"/>
                      </a:lnTo>
                      <a:cubicBezTo>
                        <a:pt x="85735" y="25607"/>
                        <a:pt x="92320" y="19040"/>
                        <a:pt x="100432" y="19050"/>
                      </a:cubicBezTo>
                      <a:lnTo>
                        <a:pt x="452095" y="19050"/>
                      </a:lnTo>
                      <a:cubicBezTo>
                        <a:pt x="460177" y="19082"/>
                        <a:pt x="466715" y="25637"/>
                        <a:pt x="466725" y="33719"/>
                      </a:cubicBezTo>
                      <a:lnTo>
                        <a:pt x="466725" y="268510"/>
                      </a:lnTo>
                      <a:close/>
                    </a:path>
                  </a:pathLst>
                </a:custGeom>
                <a:solidFill>
                  <a:schemeClr val="tx1"/>
                </a:solidFill>
                <a:ln w="9525" cap="flat">
                  <a:noFill/>
                  <a:prstDash val="solid"/>
                  <a:miter/>
                </a:ln>
              </p:spPr>
              <p:txBody>
                <a:bodyPr rtlCol="0" anchor="ctr"/>
                <a:lstStyle/>
                <a:p>
                  <a:endParaRPr lang="en-US"/>
                </a:p>
              </p:txBody>
            </p:sp>
          </p:grpSp>
          <p:sp>
            <p:nvSpPr>
              <p:cNvPr id="342" name="TextBox 341">
                <a:extLst>
                  <a:ext uri="{FF2B5EF4-FFF2-40B4-BE49-F238E27FC236}">
                    <a16:creationId xmlns:a16="http://schemas.microsoft.com/office/drawing/2014/main" id="{570FC986-0D92-4C89-A71C-2536FD7669BF}"/>
                  </a:ext>
                </a:extLst>
              </p:cNvPr>
              <p:cNvSpPr txBox="1"/>
              <p:nvPr/>
            </p:nvSpPr>
            <p:spPr>
              <a:xfrm>
                <a:off x="7657367" y="4096520"/>
                <a:ext cx="552449" cy="246221"/>
              </a:xfrm>
              <a:prstGeom prst="rect">
                <a:avLst/>
              </a:prstGeom>
              <a:noFill/>
            </p:spPr>
            <p:txBody>
              <a:bodyPr wrap="square" rtlCol="0">
                <a:spAutoFit/>
              </a:bodyPr>
              <a:lstStyle/>
              <a:p>
                <a:pPr algn="ctr"/>
                <a:r>
                  <a:rPr lang="en-US" sz="1000"/>
                  <a:t>.NET</a:t>
                </a:r>
              </a:p>
            </p:txBody>
          </p:sp>
        </p:grpSp>
        <p:grpSp>
          <p:nvGrpSpPr>
            <p:cNvPr id="320" name="Group 319">
              <a:extLst>
                <a:ext uri="{FF2B5EF4-FFF2-40B4-BE49-F238E27FC236}">
                  <a16:creationId xmlns:a16="http://schemas.microsoft.com/office/drawing/2014/main" id="{6841DEB5-69BB-4F6D-BEC3-D30F631E92A8}"/>
                </a:ext>
              </a:extLst>
            </p:cNvPr>
            <p:cNvGrpSpPr/>
            <p:nvPr/>
          </p:nvGrpSpPr>
          <p:grpSpPr>
            <a:xfrm>
              <a:off x="3179797" y="5852732"/>
              <a:ext cx="642036" cy="809624"/>
              <a:chOff x="6362032" y="2936883"/>
              <a:chExt cx="642036" cy="809624"/>
            </a:xfrm>
          </p:grpSpPr>
          <p:grpSp>
            <p:nvGrpSpPr>
              <p:cNvPr id="336" name="Graphic 70" descr="Programmer male with solid fill">
                <a:extLst>
                  <a:ext uri="{FF2B5EF4-FFF2-40B4-BE49-F238E27FC236}">
                    <a16:creationId xmlns:a16="http://schemas.microsoft.com/office/drawing/2014/main" id="{7F36ECB2-6DE8-40A8-8BD3-76EA193EA3F1}"/>
                  </a:ext>
                </a:extLst>
              </p:cNvPr>
              <p:cNvGrpSpPr/>
              <p:nvPr/>
            </p:nvGrpSpPr>
            <p:grpSpPr>
              <a:xfrm>
                <a:off x="6362032" y="2936883"/>
                <a:ext cx="642036" cy="809624"/>
                <a:chOff x="6362032" y="2936883"/>
                <a:chExt cx="642036" cy="809624"/>
              </a:xfrm>
              <a:solidFill>
                <a:schemeClr val="tx1"/>
              </a:solidFill>
            </p:grpSpPr>
            <p:sp>
              <p:nvSpPr>
                <p:cNvPr id="339" name="Freeform: Shape 338">
                  <a:extLst>
                    <a:ext uri="{FF2B5EF4-FFF2-40B4-BE49-F238E27FC236}">
                      <a16:creationId xmlns:a16="http://schemas.microsoft.com/office/drawing/2014/main" id="{35A9E688-F9BB-4102-B618-E5F55C61604F}"/>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340" name="Freeform: Shape 339">
                  <a:extLst>
                    <a:ext uri="{FF2B5EF4-FFF2-40B4-BE49-F238E27FC236}">
                      <a16:creationId xmlns:a16="http://schemas.microsoft.com/office/drawing/2014/main" id="{D4361959-E7DD-466E-B9F1-26CEF1562C1A}"/>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337" name="Rectangle 336">
                <a:extLst>
                  <a:ext uri="{FF2B5EF4-FFF2-40B4-BE49-F238E27FC236}">
                    <a16:creationId xmlns:a16="http://schemas.microsoft.com/office/drawing/2014/main" id="{61E8A5DF-67B0-4A49-843A-F652EB535327}"/>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8" name="TextBox 337">
                <a:extLst>
                  <a:ext uri="{FF2B5EF4-FFF2-40B4-BE49-F238E27FC236}">
                    <a16:creationId xmlns:a16="http://schemas.microsoft.com/office/drawing/2014/main" id="{4DF89845-02B5-4F6A-8049-6D600BC02D1F}"/>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321" name="Group 320">
              <a:extLst>
                <a:ext uri="{FF2B5EF4-FFF2-40B4-BE49-F238E27FC236}">
                  <a16:creationId xmlns:a16="http://schemas.microsoft.com/office/drawing/2014/main" id="{735EDA1B-C3CF-42EB-A040-883BA6D1BF3A}"/>
                </a:ext>
              </a:extLst>
            </p:cNvPr>
            <p:cNvGrpSpPr/>
            <p:nvPr/>
          </p:nvGrpSpPr>
          <p:grpSpPr>
            <a:xfrm>
              <a:off x="833884" y="6117583"/>
              <a:ext cx="624376" cy="809620"/>
              <a:chOff x="7832116" y="1894212"/>
              <a:chExt cx="624376" cy="809620"/>
            </a:xfrm>
          </p:grpSpPr>
          <p:sp>
            <p:nvSpPr>
              <p:cNvPr id="332" name="TextBox 331">
                <a:extLst>
                  <a:ext uri="{FF2B5EF4-FFF2-40B4-BE49-F238E27FC236}">
                    <a16:creationId xmlns:a16="http://schemas.microsoft.com/office/drawing/2014/main" id="{3993BE23-E1C2-4606-BA86-F1FB33102045}"/>
                  </a:ext>
                </a:extLst>
              </p:cNvPr>
              <p:cNvSpPr txBox="1"/>
              <p:nvPr/>
            </p:nvSpPr>
            <p:spPr>
              <a:xfrm>
                <a:off x="7868079" y="2420980"/>
                <a:ext cx="552449" cy="246221"/>
              </a:xfrm>
              <a:prstGeom prst="rect">
                <a:avLst/>
              </a:prstGeom>
              <a:noFill/>
            </p:spPr>
            <p:txBody>
              <a:bodyPr wrap="square" rtlCol="0">
                <a:spAutoFit/>
              </a:bodyPr>
              <a:lstStyle/>
              <a:p>
                <a:pPr algn="ctr"/>
                <a:r>
                  <a:rPr lang="en-US" sz="1000"/>
                  <a:t>.NET</a:t>
                </a:r>
              </a:p>
            </p:txBody>
          </p:sp>
          <p:grpSp>
            <p:nvGrpSpPr>
              <p:cNvPr id="333" name="Graphic 72" descr="Programmer male outline">
                <a:extLst>
                  <a:ext uri="{FF2B5EF4-FFF2-40B4-BE49-F238E27FC236}">
                    <a16:creationId xmlns:a16="http://schemas.microsoft.com/office/drawing/2014/main" id="{9C51F398-622A-40A9-A882-F1580A62DAD3}"/>
                  </a:ext>
                </a:extLst>
              </p:cNvPr>
              <p:cNvGrpSpPr/>
              <p:nvPr/>
            </p:nvGrpSpPr>
            <p:grpSpPr>
              <a:xfrm>
                <a:off x="7832116" y="1894212"/>
                <a:ext cx="624376" cy="809620"/>
                <a:chOff x="7832116" y="1894212"/>
                <a:chExt cx="624376" cy="809620"/>
              </a:xfrm>
              <a:solidFill>
                <a:schemeClr val="tx1"/>
              </a:solidFill>
            </p:grpSpPr>
            <p:sp>
              <p:nvSpPr>
                <p:cNvPr id="334" name="Freeform: Shape 333">
                  <a:extLst>
                    <a:ext uri="{FF2B5EF4-FFF2-40B4-BE49-F238E27FC236}">
                      <a16:creationId xmlns:a16="http://schemas.microsoft.com/office/drawing/2014/main" id="{46F58C36-91AA-4896-B6BF-A6C86C243993}"/>
                    </a:ext>
                  </a:extLst>
                </p:cNvPr>
                <p:cNvSpPr/>
                <p:nvPr/>
              </p:nvSpPr>
              <p:spPr>
                <a:xfrm>
                  <a:off x="7832116" y="1894212"/>
                  <a:ext cx="624376" cy="742817"/>
                </a:xfrm>
                <a:custGeom>
                  <a:avLst/>
                  <a:gdLst>
                    <a:gd name="connsiteX0" fmla="*/ 451419 w 624376"/>
                    <a:gd name="connsiteY0" fmla="*/ 425953 h 742817"/>
                    <a:gd name="connsiteX1" fmla="*/ 563440 w 624376"/>
                    <a:gd name="connsiteY1" fmla="*/ 483763 h 742817"/>
                    <a:gd name="connsiteX2" fmla="*/ 588364 w 624376"/>
                    <a:gd name="connsiteY2" fmla="*/ 533615 h 742817"/>
                    <a:gd name="connsiteX3" fmla="*/ 605088 w 624376"/>
                    <a:gd name="connsiteY3" fmla="*/ 670717 h 742817"/>
                    <a:gd name="connsiteX4" fmla="*/ 593288 w 624376"/>
                    <a:gd name="connsiteY4" fmla="*/ 697264 h 742817"/>
                    <a:gd name="connsiteX5" fmla="*/ 540821 w 624376"/>
                    <a:gd name="connsiteY5" fmla="*/ 722719 h 742817"/>
                    <a:gd name="connsiteX6" fmla="*/ 540821 w 624376"/>
                    <a:gd name="connsiteY6" fmla="*/ 742802 h 742817"/>
                    <a:gd name="connsiteX7" fmla="*/ 603921 w 624376"/>
                    <a:gd name="connsiteY7" fmla="*/ 713068 h 742817"/>
                    <a:gd name="connsiteX8" fmla="*/ 624007 w 624376"/>
                    <a:gd name="connsiteY8" fmla="*/ 668475 h 742817"/>
                    <a:gd name="connsiteX9" fmla="*/ 607399 w 624376"/>
                    <a:gd name="connsiteY9" fmla="*/ 532729 h 742817"/>
                    <a:gd name="connsiteX10" fmla="*/ 575346 w 624376"/>
                    <a:gd name="connsiteY10" fmla="*/ 468900 h 742817"/>
                    <a:gd name="connsiteX11" fmla="*/ 456611 w 624376"/>
                    <a:gd name="connsiteY11" fmla="*/ 407601 h 742817"/>
                    <a:gd name="connsiteX12" fmla="*/ 409728 w 624376"/>
                    <a:gd name="connsiteY12" fmla="*/ 388361 h 742817"/>
                    <a:gd name="connsiteX13" fmla="*/ 397910 w 624376"/>
                    <a:gd name="connsiteY13" fmla="*/ 370736 h 742817"/>
                    <a:gd name="connsiteX14" fmla="*/ 397910 w 624376"/>
                    <a:gd name="connsiteY14" fmla="*/ 342660 h 742817"/>
                    <a:gd name="connsiteX15" fmla="*/ 455079 w 624376"/>
                    <a:gd name="connsiteY15" fmla="*/ 228618 h 742817"/>
                    <a:gd name="connsiteX16" fmla="*/ 455079 w 624376"/>
                    <a:gd name="connsiteY16" fmla="*/ 201007 h 742817"/>
                    <a:gd name="connsiteX17" fmla="*/ 470613 w 624376"/>
                    <a:gd name="connsiteY17" fmla="*/ 204257 h 742817"/>
                    <a:gd name="connsiteX18" fmla="*/ 480138 w 624376"/>
                    <a:gd name="connsiteY18" fmla="*/ 194732 h 742817"/>
                    <a:gd name="connsiteX19" fmla="*/ 479650 w 624376"/>
                    <a:gd name="connsiteY19" fmla="*/ 191723 h 742817"/>
                    <a:gd name="connsiteX20" fmla="*/ 470004 w 624376"/>
                    <a:gd name="connsiteY20" fmla="*/ 162767 h 742817"/>
                    <a:gd name="connsiteX21" fmla="*/ 459918 w 624376"/>
                    <a:gd name="connsiteY21" fmla="*/ 122439 h 742817"/>
                    <a:gd name="connsiteX22" fmla="*/ 377965 w 624376"/>
                    <a:gd name="connsiteY22" fmla="*/ 16771 h 742817"/>
                    <a:gd name="connsiteX23" fmla="*/ 356803 w 624376"/>
                    <a:gd name="connsiteY23" fmla="*/ 18329 h 742817"/>
                    <a:gd name="connsiteX24" fmla="*/ 353929 w 624376"/>
                    <a:gd name="connsiteY24" fmla="*/ 14065 h 742817"/>
                    <a:gd name="connsiteX25" fmla="*/ 336814 w 624376"/>
                    <a:gd name="connsiteY25" fmla="*/ 2428 h 742817"/>
                    <a:gd name="connsiteX26" fmla="*/ 167761 w 624376"/>
                    <a:gd name="connsiteY26" fmla="*/ 109514 h 742817"/>
                    <a:gd name="connsiteX27" fmla="*/ 161474 w 624376"/>
                    <a:gd name="connsiteY27" fmla="*/ 149519 h 742817"/>
                    <a:gd name="connsiteX28" fmla="*/ 161385 w 624376"/>
                    <a:gd name="connsiteY28" fmla="*/ 163751 h 742817"/>
                    <a:gd name="connsiteX29" fmla="*/ 153311 w 624376"/>
                    <a:gd name="connsiteY29" fmla="*/ 202479 h 742817"/>
                    <a:gd name="connsiteX30" fmla="*/ 135572 w 624376"/>
                    <a:gd name="connsiteY30" fmla="*/ 243892 h 742817"/>
                    <a:gd name="connsiteX31" fmla="*/ 140573 w 624376"/>
                    <a:gd name="connsiteY31" fmla="*/ 256400 h 742817"/>
                    <a:gd name="connsiteX32" fmla="*/ 144325 w 624376"/>
                    <a:gd name="connsiteY32" fmla="*/ 257170 h 742817"/>
                    <a:gd name="connsiteX33" fmla="*/ 146529 w 624376"/>
                    <a:gd name="connsiteY33" fmla="*/ 256910 h 742817"/>
                    <a:gd name="connsiteX34" fmla="*/ 171073 w 624376"/>
                    <a:gd name="connsiteY34" fmla="*/ 250394 h 742817"/>
                    <a:gd name="connsiteX35" fmla="*/ 226414 w 624376"/>
                    <a:gd name="connsiteY35" fmla="*/ 342605 h 742817"/>
                    <a:gd name="connsiteX36" fmla="*/ 226414 w 624376"/>
                    <a:gd name="connsiteY36" fmla="*/ 370736 h 742817"/>
                    <a:gd name="connsiteX37" fmla="*/ 214595 w 624376"/>
                    <a:gd name="connsiteY37" fmla="*/ 388357 h 742817"/>
                    <a:gd name="connsiteX38" fmla="*/ 167396 w 624376"/>
                    <a:gd name="connsiteY38" fmla="*/ 407731 h 742817"/>
                    <a:gd name="connsiteX39" fmla="*/ 49177 w 624376"/>
                    <a:gd name="connsiteY39" fmla="*/ 468770 h 742817"/>
                    <a:gd name="connsiteX40" fmla="*/ 16961 w 624376"/>
                    <a:gd name="connsiteY40" fmla="*/ 532729 h 742817"/>
                    <a:gd name="connsiteX41" fmla="*/ 361 w 624376"/>
                    <a:gd name="connsiteY41" fmla="*/ 668546 h 742817"/>
                    <a:gd name="connsiteX42" fmla="*/ 20468 w 624376"/>
                    <a:gd name="connsiteY42" fmla="*/ 713073 h 742817"/>
                    <a:gd name="connsiteX43" fmla="*/ 83619 w 624376"/>
                    <a:gd name="connsiteY43" fmla="*/ 742818 h 742817"/>
                    <a:gd name="connsiteX44" fmla="*/ 83619 w 624376"/>
                    <a:gd name="connsiteY44" fmla="*/ 722734 h 742817"/>
                    <a:gd name="connsiteX45" fmla="*/ 31097 w 624376"/>
                    <a:gd name="connsiteY45" fmla="*/ 697264 h 742817"/>
                    <a:gd name="connsiteX46" fmla="*/ 19279 w 624376"/>
                    <a:gd name="connsiteY46" fmla="*/ 670785 h 742817"/>
                    <a:gd name="connsiteX47" fmla="*/ 35924 w 624376"/>
                    <a:gd name="connsiteY47" fmla="*/ 534577 h 742817"/>
                    <a:gd name="connsiteX48" fmla="*/ 35994 w 624376"/>
                    <a:gd name="connsiteY48" fmla="*/ 533625 h 742817"/>
                    <a:gd name="connsiteX49" fmla="*/ 61076 w 624376"/>
                    <a:gd name="connsiteY49" fmla="*/ 483647 h 742817"/>
                    <a:gd name="connsiteX50" fmla="*/ 172899 w 624376"/>
                    <a:gd name="connsiteY50" fmla="*/ 425978 h 742817"/>
                    <a:gd name="connsiteX51" fmla="*/ 192711 w 624376"/>
                    <a:gd name="connsiteY51" fmla="*/ 419032 h 742817"/>
                    <a:gd name="connsiteX52" fmla="*/ 312187 w 624376"/>
                    <a:gd name="connsiteY52" fmla="*/ 447703 h 742817"/>
                    <a:gd name="connsiteX53" fmla="*/ 431640 w 624376"/>
                    <a:gd name="connsiteY53" fmla="*/ 419032 h 742817"/>
                    <a:gd name="connsiteX54" fmla="*/ 170821 w 624376"/>
                    <a:gd name="connsiteY54" fmla="*/ 209987 h 742817"/>
                    <a:gd name="connsiteX55" fmla="*/ 180441 w 624376"/>
                    <a:gd name="connsiteY55" fmla="*/ 163869 h 742817"/>
                    <a:gd name="connsiteX56" fmla="*/ 180530 w 624376"/>
                    <a:gd name="connsiteY56" fmla="*/ 149642 h 742817"/>
                    <a:gd name="connsiteX57" fmla="*/ 185873 w 624376"/>
                    <a:gd name="connsiteY57" fmla="*/ 115430 h 742817"/>
                    <a:gd name="connsiteX58" fmla="*/ 311082 w 624376"/>
                    <a:gd name="connsiteY58" fmla="*/ 19045 h 742817"/>
                    <a:gd name="connsiteX59" fmla="*/ 333304 w 624376"/>
                    <a:gd name="connsiteY59" fmla="*/ 21152 h 742817"/>
                    <a:gd name="connsiteX60" fmla="*/ 338128 w 624376"/>
                    <a:gd name="connsiteY60" fmla="*/ 24701 h 742817"/>
                    <a:gd name="connsiteX61" fmla="*/ 346625 w 624376"/>
                    <a:gd name="connsiteY61" fmla="*/ 37314 h 742817"/>
                    <a:gd name="connsiteX62" fmla="*/ 359845 w 624376"/>
                    <a:gd name="connsiteY62" fmla="*/ 39895 h 742817"/>
                    <a:gd name="connsiteX63" fmla="*/ 360275 w 624376"/>
                    <a:gd name="connsiteY63" fmla="*/ 39588 h 742817"/>
                    <a:gd name="connsiteX64" fmla="*/ 367944 w 624376"/>
                    <a:gd name="connsiteY64" fmla="*/ 33789 h 742817"/>
                    <a:gd name="connsiteX65" fmla="*/ 369047 w 624376"/>
                    <a:gd name="connsiteY65" fmla="*/ 33599 h 742817"/>
                    <a:gd name="connsiteX66" fmla="*/ 441223 w 624376"/>
                    <a:gd name="connsiteY66" fmla="*/ 126109 h 742817"/>
                    <a:gd name="connsiteX67" fmla="*/ 441228 w 624376"/>
                    <a:gd name="connsiteY67" fmla="*/ 126109 h 742817"/>
                    <a:gd name="connsiteX68" fmla="*/ 451929 w 624376"/>
                    <a:gd name="connsiteY68" fmla="*/ 168791 h 742817"/>
                    <a:gd name="connsiteX69" fmla="*/ 455827 w 624376"/>
                    <a:gd name="connsiteY69" fmla="*/ 180492 h 742817"/>
                    <a:gd name="connsiteX70" fmla="*/ 399248 w 624376"/>
                    <a:gd name="connsiteY70" fmla="*/ 119151 h 742817"/>
                    <a:gd name="connsiteX71" fmla="*/ 391663 w 624376"/>
                    <a:gd name="connsiteY71" fmla="*/ 114695 h 742817"/>
                    <a:gd name="connsiteX72" fmla="*/ 383662 w 624376"/>
                    <a:gd name="connsiteY72" fmla="*/ 118361 h 742817"/>
                    <a:gd name="connsiteX73" fmla="*/ 160780 w 624376"/>
                    <a:gd name="connsiteY73" fmla="*/ 233427 h 742817"/>
                    <a:gd name="connsiteX74" fmla="*/ 189585 w 624376"/>
                    <a:gd name="connsiteY74" fmla="*/ 244913 h 742817"/>
                    <a:gd name="connsiteX75" fmla="*/ 390248 w 624376"/>
                    <a:gd name="connsiteY75" fmla="*/ 139968 h 742817"/>
                    <a:gd name="connsiteX76" fmla="*/ 436032 w 624376"/>
                    <a:gd name="connsiteY76" fmla="*/ 190069 h 742817"/>
                    <a:gd name="connsiteX77" fmla="*/ 436032 w 624376"/>
                    <a:gd name="connsiteY77" fmla="*/ 228616 h 742817"/>
                    <a:gd name="connsiteX78" fmla="*/ 312348 w 624376"/>
                    <a:gd name="connsiteY78" fmla="*/ 352446 h 742817"/>
                    <a:gd name="connsiteX79" fmla="*/ 189585 w 624376"/>
                    <a:gd name="connsiteY79" fmla="*/ 244911 h 742817"/>
                    <a:gd name="connsiteX80" fmla="*/ 312194 w 624376"/>
                    <a:gd name="connsiteY80" fmla="*/ 428643 h 742817"/>
                    <a:gd name="connsiteX81" fmla="*/ 213881 w 624376"/>
                    <a:gd name="connsiteY81" fmla="*/ 409240 h 742817"/>
                    <a:gd name="connsiteX82" fmla="*/ 221822 w 624376"/>
                    <a:gd name="connsiteY82" fmla="*/ 405979 h 742817"/>
                    <a:gd name="connsiteX83" fmla="*/ 245459 w 624376"/>
                    <a:gd name="connsiteY83" fmla="*/ 370737 h 742817"/>
                    <a:gd name="connsiteX84" fmla="*/ 245459 w 624376"/>
                    <a:gd name="connsiteY84" fmla="*/ 354754 h 742817"/>
                    <a:gd name="connsiteX85" fmla="*/ 378860 w 624376"/>
                    <a:gd name="connsiteY85" fmla="*/ 354897 h 742817"/>
                    <a:gd name="connsiteX86" fmla="*/ 378860 w 624376"/>
                    <a:gd name="connsiteY86" fmla="*/ 370738 h 742817"/>
                    <a:gd name="connsiteX87" fmla="*/ 402492 w 624376"/>
                    <a:gd name="connsiteY87" fmla="*/ 405980 h 742817"/>
                    <a:gd name="connsiteX88" fmla="*/ 410461 w 624376"/>
                    <a:gd name="connsiteY88" fmla="*/ 409252 h 742817"/>
                    <a:gd name="connsiteX89" fmla="*/ 312194 w 624376"/>
                    <a:gd name="connsiteY89" fmla="*/ 428643 h 742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624376" h="742817">
                      <a:moveTo>
                        <a:pt x="451419" y="425953"/>
                      </a:moveTo>
                      <a:cubicBezTo>
                        <a:pt x="492458" y="440680"/>
                        <a:pt x="531289" y="457461"/>
                        <a:pt x="563440" y="483763"/>
                      </a:cubicBezTo>
                      <a:cubicBezTo>
                        <a:pt x="578838" y="495773"/>
                        <a:pt x="587996" y="514090"/>
                        <a:pt x="588364" y="533615"/>
                      </a:cubicBezTo>
                      <a:lnTo>
                        <a:pt x="605088" y="670717"/>
                      </a:lnTo>
                      <a:cubicBezTo>
                        <a:pt x="606438" y="681078"/>
                        <a:pt x="601883" y="691325"/>
                        <a:pt x="593288" y="697264"/>
                      </a:cubicBezTo>
                      <a:cubicBezTo>
                        <a:pt x="576901" y="707854"/>
                        <a:pt x="559282" y="716403"/>
                        <a:pt x="540821" y="722719"/>
                      </a:cubicBezTo>
                      <a:lnTo>
                        <a:pt x="540821" y="742802"/>
                      </a:lnTo>
                      <a:cubicBezTo>
                        <a:pt x="563053" y="735663"/>
                        <a:pt x="584263" y="725669"/>
                        <a:pt x="603921" y="713068"/>
                      </a:cubicBezTo>
                      <a:cubicBezTo>
                        <a:pt x="618452" y="703150"/>
                        <a:pt x="626208" y="685931"/>
                        <a:pt x="624007" y="668475"/>
                      </a:cubicBezTo>
                      <a:lnTo>
                        <a:pt x="607399" y="532729"/>
                      </a:lnTo>
                      <a:cubicBezTo>
                        <a:pt x="606792" y="507731"/>
                        <a:pt x="595033" y="484316"/>
                        <a:pt x="575346" y="468900"/>
                      </a:cubicBezTo>
                      <a:cubicBezTo>
                        <a:pt x="540791" y="440629"/>
                        <a:pt x="499763" y="423021"/>
                        <a:pt x="456611" y="407601"/>
                      </a:cubicBezTo>
                      <a:lnTo>
                        <a:pt x="409728" y="388361"/>
                      </a:lnTo>
                      <a:cubicBezTo>
                        <a:pt x="402565" y="385443"/>
                        <a:pt x="397889" y="378470"/>
                        <a:pt x="397910" y="370736"/>
                      </a:cubicBezTo>
                      <a:lnTo>
                        <a:pt x="397910" y="342660"/>
                      </a:lnTo>
                      <a:cubicBezTo>
                        <a:pt x="433857" y="315765"/>
                        <a:pt x="455038" y="273512"/>
                        <a:pt x="455079" y="228618"/>
                      </a:cubicBezTo>
                      <a:lnTo>
                        <a:pt x="455079" y="201007"/>
                      </a:lnTo>
                      <a:cubicBezTo>
                        <a:pt x="460011" y="203042"/>
                        <a:pt x="465279" y="204144"/>
                        <a:pt x="470613" y="204257"/>
                      </a:cubicBezTo>
                      <a:cubicBezTo>
                        <a:pt x="475873" y="204257"/>
                        <a:pt x="480138" y="199993"/>
                        <a:pt x="480138" y="194732"/>
                      </a:cubicBezTo>
                      <a:cubicBezTo>
                        <a:pt x="480138" y="193709"/>
                        <a:pt x="479973" y="192694"/>
                        <a:pt x="479650" y="191723"/>
                      </a:cubicBezTo>
                      <a:lnTo>
                        <a:pt x="470004" y="162767"/>
                      </a:lnTo>
                      <a:cubicBezTo>
                        <a:pt x="465796" y="149550"/>
                        <a:pt x="462427" y="136081"/>
                        <a:pt x="459918" y="122439"/>
                      </a:cubicBezTo>
                      <a:cubicBezTo>
                        <a:pt x="450524" y="76386"/>
                        <a:pt x="420232" y="37328"/>
                        <a:pt x="377965" y="16771"/>
                      </a:cubicBezTo>
                      <a:cubicBezTo>
                        <a:pt x="371186" y="13238"/>
                        <a:pt x="362992" y="13842"/>
                        <a:pt x="356803" y="18329"/>
                      </a:cubicBezTo>
                      <a:lnTo>
                        <a:pt x="353929" y="14065"/>
                      </a:lnTo>
                      <a:cubicBezTo>
                        <a:pt x="350028" y="8035"/>
                        <a:pt x="343856" y="3838"/>
                        <a:pt x="336814" y="2428"/>
                      </a:cubicBezTo>
                      <a:cubicBezTo>
                        <a:pt x="263085" y="-11435"/>
                        <a:pt x="191987" y="35370"/>
                        <a:pt x="167761" y="109514"/>
                      </a:cubicBezTo>
                      <a:cubicBezTo>
                        <a:pt x="163610" y="122444"/>
                        <a:pt x="161488" y="135939"/>
                        <a:pt x="161474" y="149519"/>
                      </a:cubicBezTo>
                      <a:lnTo>
                        <a:pt x="161385" y="163751"/>
                      </a:lnTo>
                      <a:cubicBezTo>
                        <a:pt x="161318" y="177071"/>
                        <a:pt x="158573" y="190242"/>
                        <a:pt x="153311" y="202479"/>
                      </a:cubicBezTo>
                      <a:lnTo>
                        <a:pt x="135572" y="243892"/>
                      </a:lnTo>
                      <a:cubicBezTo>
                        <a:pt x="133499" y="248727"/>
                        <a:pt x="135738" y="254327"/>
                        <a:pt x="140573" y="256400"/>
                      </a:cubicBezTo>
                      <a:cubicBezTo>
                        <a:pt x="141759" y="256908"/>
                        <a:pt x="143036" y="257170"/>
                        <a:pt x="144325" y="257170"/>
                      </a:cubicBezTo>
                      <a:cubicBezTo>
                        <a:pt x="145067" y="257171"/>
                        <a:pt x="145807" y="257084"/>
                        <a:pt x="146529" y="256910"/>
                      </a:cubicBezTo>
                      <a:cubicBezTo>
                        <a:pt x="148122" y="256529"/>
                        <a:pt x="157183" y="254339"/>
                        <a:pt x="171073" y="250394"/>
                      </a:cubicBezTo>
                      <a:cubicBezTo>
                        <a:pt x="176797" y="287169"/>
                        <a:pt x="196654" y="320255"/>
                        <a:pt x="226414" y="342605"/>
                      </a:cubicBezTo>
                      <a:lnTo>
                        <a:pt x="226414" y="370736"/>
                      </a:lnTo>
                      <a:cubicBezTo>
                        <a:pt x="226433" y="378469"/>
                        <a:pt x="221757" y="385441"/>
                        <a:pt x="214595" y="388357"/>
                      </a:cubicBezTo>
                      <a:lnTo>
                        <a:pt x="167396" y="407731"/>
                      </a:lnTo>
                      <a:cubicBezTo>
                        <a:pt x="124379" y="423120"/>
                        <a:pt x="83502" y="440687"/>
                        <a:pt x="49177" y="468770"/>
                      </a:cubicBezTo>
                      <a:cubicBezTo>
                        <a:pt x="29408" y="484194"/>
                        <a:pt x="17587" y="507663"/>
                        <a:pt x="16961" y="532729"/>
                      </a:cubicBezTo>
                      <a:lnTo>
                        <a:pt x="361" y="668546"/>
                      </a:lnTo>
                      <a:cubicBezTo>
                        <a:pt x="-1814" y="685984"/>
                        <a:pt x="5948" y="703174"/>
                        <a:pt x="20468" y="713073"/>
                      </a:cubicBezTo>
                      <a:cubicBezTo>
                        <a:pt x="40143" y="725677"/>
                        <a:pt x="61370" y="735676"/>
                        <a:pt x="83619" y="742818"/>
                      </a:cubicBezTo>
                      <a:lnTo>
                        <a:pt x="83619" y="722734"/>
                      </a:lnTo>
                      <a:cubicBezTo>
                        <a:pt x="65139" y="716415"/>
                        <a:pt x="47501" y="707862"/>
                        <a:pt x="31097" y="697264"/>
                      </a:cubicBezTo>
                      <a:cubicBezTo>
                        <a:pt x="22514" y="691345"/>
                        <a:pt x="17954" y="681127"/>
                        <a:pt x="19279" y="670785"/>
                      </a:cubicBezTo>
                      <a:lnTo>
                        <a:pt x="35924" y="534577"/>
                      </a:lnTo>
                      <a:lnTo>
                        <a:pt x="35994" y="533625"/>
                      </a:lnTo>
                      <a:cubicBezTo>
                        <a:pt x="36378" y="514033"/>
                        <a:pt x="45597" y="495664"/>
                        <a:pt x="61076" y="483647"/>
                      </a:cubicBezTo>
                      <a:cubicBezTo>
                        <a:pt x="93087" y="457453"/>
                        <a:pt x="131876" y="440700"/>
                        <a:pt x="172899" y="425978"/>
                      </a:cubicBezTo>
                      <a:lnTo>
                        <a:pt x="192711" y="419032"/>
                      </a:lnTo>
                      <a:cubicBezTo>
                        <a:pt x="218481" y="436803"/>
                        <a:pt x="263515" y="447703"/>
                        <a:pt x="312187" y="447703"/>
                      </a:cubicBezTo>
                      <a:cubicBezTo>
                        <a:pt x="360840" y="447703"/>
                        <a:pt x="405870" y="436806"/>
                        <a:pt x="431640" y="419032"/>
                      </a:cubicBezTo>
                      <a:close/>
                      <a:moveTo>
                        <a:pt x="170821" y="209987"/>
                      </a:moveTo>
                      <a:cubicBezTo>
                        <a:pt x="177089" y="195416"/>
                        <a:pt x="180361" y="179732"/>
                        <a:pt x="180441" y="163869"/>
                      </a:cubicBezTo>
                      <a:lnTo>
                        <a:pt x="180530" y="149642"/>
                      </a:lnTo>
                      <a:cubicBezTo>
                        <a:pt x="180530" y="138030"/>
                        <a:pt x="182333" y="126488"/>
                        <a:pt x="185873" y="115430"/>
                      </a:cubicBezTo>
                      <a:cubicBezTo>
                        <a:pt x="204703" y="57778"/>
                        <a:pt x="255026" y="19045"/>
                        <a:pt x="311082" y="19045"/>
                      </a:cubicBezTo>
                      <a:cubicBezTo>
                        <a:pt x="318538" y="19059"/>
                        <a:pt x="325978" y="19763"/>
                        <a:pt x="333304" y="21152"/>
                      </a:cubicBezTo>
                      <a:cubicBezTo>
                        <a:pt x="335317" y="21654"/>
                        <a:pt x="337049" y="22930"/>
                        <a:pt x="338128" y="24701"/>
                      </a:cubicBezTo>
                      <a:lnTo>
                        <a:pt x="346625" y="37314"/>
                      </a:lnTo>
                      <a:cubicBezTo>
                        <a:pt x="349563" y="41678"/>
                        <a:pt x="355482" y="42833"/>
                        <a:pt x="359845" y="39895"/>
                      </a:cubicBezTo>
                      <a:cubicBezTo>
                        <a:pt x="359991" y="39796"/>
                        <a:pt x="360135" y="39694"/>
                        <a:pt x="360275" y="39588"/>
                      </a:cubicBezTo>
                      <a:lnTo>
                        <a:pt x="367944" y="33789"/>
                      </a:lnTo>
                      <a:cubicBezTo>
                        <a:pt x="368249" y="33529"/>
                        <a:pt x="368671" y="33456"/>
                        <a:pt x="369047" y="33599"/>
                      </a:cubicBezTo>
                      <a:cubicBezTo>
                        <a:pt x="406349" y="51326"/>
                        <a:pt x="433101" y="85615"/>
                        <a:pt x="441223" y="126109"/>
                      </a:cubicBezTo>
                      <a:lnTo>
                        <a:pt x="441228" y="126109"/>
                      </a:lnTo>
                      <a:cubicBezTo>
                        <a:pt x="443887" y="140549"/>
                        <a:pt x="447462" y="154804"/>
                        <a:pt x="451929" y="168791"/>
                      </a:cubicBezTo>
                      <a:lnTo>
                        <a:pt x="455827" y="180492"/>
                      </a:lnTo>
                      <a:cubicBezTo>
                        <a:pt x="435675" y="169079"/>
                        <a:pt x="411951" y="139401"/>
                        <a:pt x="399248" y="119151"/>
                      </a:cubicBezTo>
                      <a:cubicBezTo>
                        <a:pt x="397599" y="116517"/>
                        <a:pt x="394767" y="114854"/>
                        <a:pt x="391663" y="114695"/>
                      </a:cubicBezTo>
                      <a:cubicBezTo>
                        <a:pt x="388553" y="114515"/>
                        <a:pt x="385556" y="115888"/>
                        <a:pt x="383662" y="118361"/>
                      </a:cubicBezTo>
                      <a:cubicBezTo>
                        <a:pt x="336011" y="179622"/>
                        <a:pt x="208772" y="219977"/>
                        <a:pt x="160780" y="233427"/>
                      </a:cubicBezTo>
                      <a:close/>
                      <a:moveTo>
                        <a:pt x="189585" y="244913"/>
                      </a:moveTo>
                      <a:cubicBezTo>
                        <a:pt x="245602" y="227688"/>
                        <a:pt x="341740" y="192222"/>
                        <a:pt x="390248" y="139968"/>
                      </a:cubicBezTo>
                      <a:cubicBezTo>
                        <a:pt x="402976" y="158819"/>
                        <a:pt x="418401" y="175699"/>
                        <a:pt x="436032" y="190069"/>
                      </a:cubicBezTo>
                      <a:lnTo>
                        <a:pt x="436032" y="228616"/>
                      </a:lnTo>
                      <a:cubicBezTo>
                        <a:pt x="436072" y="296966"/>
                        <a:pt x="380697" y="352406"/>
                        <a:pt x="312348" y="352446"/>
                      </a:cubicBezTo>
                      <a:cubicBezTo>
                        <a:pt x="250240" y="352483"/>
                        <a:pt x="197726" y="306482"/>
                        <a:pt x="189585" y="244911"/>
                      </a:cubicBezTo>
                      <a:close/>
                      <a:moveTo>
                        <a:pt x="312194" y="428643"/>
                      </a:moveTo>
                      <a:cubicBezTo>
                        <a:pt x="278395" y="429476"/>
                        <a:pt x="244828" y="422851"/>
                        <a:pt x="213881" y="409240"/>
                      </a:cubicBezTo>
                      <a:lnTo>
                        <a:pt x="221822" y="405979"/>
                      </a:lnTo>
                      <a:cubicBezTo>
                        <a:pt x="236143" y="400142"/>
                        <a:pt x="245493" y="386202"/>
                        <a:pt x="245459" y="370737"/>
                      </a:cubicBezTo>
                      <a:lnTo>
                        <a:pt x="245459" y="354754"/>
                      </a:lnTo>
                      <a:cubicBezTo>
                        <a:pt x="287125" y="377024"/>
                        <a:pt x="337146" y="377078"/>
                        <a:pt x="378860" y="354897"/>
                      </a:cubicBezTo>
                      <a:lnTo>
                        <a:pt x="378860" y="370738"/>
                      </a:lnTo>
                      <a:cubicBezTo>
                        <a:pt x="378827" y="386201"/>
                        <a:pt x="388174" y="400141"/>
                        <a:pt x="402492" y="405980"/>
                      </a:cubicBezTo>
                      <a:lnTo>
                        <a:pt x="410461" y="409252"/>
                      </a:lnTo>
                      <a:cubicBezTo>
                        <a:pt x="379527" y="422854"/>
                        <a:pt x="345976" y="429475"/>
                        <a:pt x="312194" y="428643"/>
                      </a:cubicBezTo>
                      <a:close/>
                    </a:path>
                  </a:pathLst>
                </a:custGeom>
                <a:solidFill>
                  <a:schemeClr val="tx1"/>
                </a:solidFill>
                <a:ln w="9525" cap="flat">
                  <a:noFill/>
                  <a:prstDash val="solid"/>
                  <a:miter/>
                </a:ln>
              </p:spPr>
              <p:txBody>
                <a:bodyPr rtlCol="0" anchor="ctr"/>
                <a:lstStyle/>
                <a:p>
                  <a:endParaRPr lang="en-US"/>
                </a:p>
              </p:txBody>
            </p:sp>
            <p:sp>
              <p:nvSpPr>
                <p:cNvPr id="335" name="Freeform: Shape 334">
                  <a:extLst>
                    <a:ext uri="{FF2B5EF4-FFF2-40B4-BE49-F238E27FC236}">
                      <a16:creationId xmlns:a16="http://schemas.microsoft.com/office/drawing/2014/main" id="{AED774E0-9382-43E9-934A-68340D4144A9}"/>
                    </a:ext>
                  </a:extLst>
                </p:cNvPr>
                <p:cNvSpPr/>
                <p:nvPr/>
              </p:nvSpPr>
              <p:spPr>
                <a:xfrm>
                  <a:off x="7868115" y="2399032"/>
                  <a:ext cx="552448" cy="304800"/>
                </a:xfrm>
                <a:custGeom>
                  <a:avLst/>
                  <a:gdLst>
                    <a:gd name="connsiteX0" fmla="*/ 485773 w 552448"/>
                    <a:gd name="connsiteY0" fmla="*/ 33719 h 304800"/>
                    <a:gd name="connsiteX1" fmla="*/ 451865 w 552448"/>
                    <a:gd name="connsiteY1" fmla="*/ 0 h 304800"/>
                    <a:gd name="connsiteX2" fmla="*/ 451771 w 552448"/>
                    <a:gd name="connsiteY2" fmla="*/ 0 h 304800"/>
                    <a:gd name="connsiteX3" fmla="*/ 100394 w 552448"/>
                    <a:gd name="connsiteY3" fmla="*/ 0 h 304800"/>
                    <a:gd name="connsiteX4" fmla="*/ 66675 w 552448"/>
                    <a:gd name="connsiteY4" fmla="*/ 33719 h 304800"/>
                    <a:gd name="connsiteX5" fmla="*/ 66675 w 552448"/>
                    <a:gd name="connsiteY5" fmla="*/ 249460 h 304800"/>
                    <a:gd name="connsiteX6" fmla="*/ 0 w 552448"/>
                    <a:gd name="connsiteY6" fmla="*/ 249460 h 304800"/>
                    <a:gd name="connsiteX7" fmla="*/ 0 w 552448"/>
                    <a:gd name="connsiteY7" fmla="*/ 271120 h 304800"/>
                    <a:gd name="connsiteX8" fmla="*/ 33718 w 552448"/>
                    <a:gd name="connsiteY8" fmla="*/ 304800 h 304800"/>
                    <a:gd name="connsiteX9" fmla="*/ 518767 w 552448"/>
                    <a:gd name="connsiteY9" fmla="*/ 304800 h 304800"/>
                    <a:gd name="connsiteX10" fmla="*/ 552448 w 552448"/>
                    <a:gd name="connsiteY10" fmla="*/ 271082 h 304800"/>
                    <a:gd name="connsiteX11" fmla="*/ 552448 w 552448"/>
                    <a:gd name="connsiteY11" fmla="*/ 249460 h 304800"/>
                    <a:gd name="connsiteX12" fmla="*/ 485773 w 552448"/>
                    <a:gd name="connsiteY12" fmla="*/ 249460 h 304800"/>
                    <a:gd name="connsiteX13" fmla="*/ 533398 w 552448"/>
                    <a:gd name="connsiteY13" fmla="*/ 268510 h 304800"/>
                    <a:gd name="connsiteX14" fmla="*/ 533398 w 552448"/>
                    <a:gd name="connsiteY14" fmla="*/ 271045 h 304800"/>
                    <a:gd name="connsiteX15" fmla="*/ 518730 w 552448"/>
                    <a:gd name="connsiteY15" fmla="*/ 285750 h 304800"/>
                    <a:gd name="connsiteX16" fmla="*/ 33755 w 552448"/>
                    <a:gd name="connsiteY16" fmla="*/ 285750 h 304800"/>
                    <a:gd name="connsiteX17" fmla="*/ 19048 w 552448"/>
                    <a:gd name="connsiteY17" fmla="*/ 271082 h 304800"/>
                    <a:gd name="connsiteX18" fmla="*/ 19048 w 552448"/>
                    <a:gd name="connsiteY18" fmla="*/ 268510 h 304800"/>
                    <a:gd name="connsiteX19" fmla="*/ 85723 w 552448"/>
                    <a:gd name="connsiteY19" fmla="*/ 268510 h 304800"/>
                    <a:gd name="connsiteX20" fmla="*/ 85723 w 552448"/>
                    <a:gd name="connsiteY20" fmla="*/ 33719 h 304800"/>
                    <a:gd name="connsiteX21" fmla="*/ 100392 w 552448"/>
                    <a:gd name="connsiteY21" fmla="*/ 19050 h 304800"/>
                    <a:gd name="connsiteX22" fmla="*/ 452055 w 552448"/>
                    <a:gd name="connsiteY22" fmla="*/ 19050 h 304800"/>
                    <a:gd name="connsiteX23" fmla="*/ 466723 w 552448"/>
                    <a:gd name="connsiteY23" fmla="*/ 33719 h 304800"/>
                    <a:gd name="connsiteX24" fmla="*/ 466723 w 552448"/>
                    <a:gd name="connsiteY24" fmla="*/ 26851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52448" h="304800">
                      <a:moveTo>
                        <a:pt x="485773" y="33719"/>
                      </a:moveTo>
                      <a:cubicBezTo>
                        <a:pt x="485721" y="15044"/>
                        <a:pt x="470540" y="-52"/>
                        <a:pt x="451865" y="0"/>
                      </a:cubicBezTo>
                      <a:cubicBezTo>
                        <a:pt x="451834" y="0"/>
                        <a:pt x="451802" y="0"/>
                        <a:pt x="451771" y="0"/>
                      </a:cubicBezTo>
                      <a:lnTo>
                        <a:pt x="100394" y="0"/>
                      </a:lnTo>
                      <a:cubicBezTo>
                        <a:pt x="81780" y="20"/>
                        <a:pt x="66695" y="15105"/>
                        <a:pt x="66675" y="33719"/>
                      </a:cubicBezTo>
                      <a:lnTo>
                        <a:pt x="66675" y="249460"/>
                      </a:lnTo>
                      <a:lnTo>
                        <a:pt x="0" y="249460"/>
                      </a:lnTo>
                      <a:lnTo>
                        <a:pt x="0" y="271120"/>
                      </a:lnTo>
                      <a:cubicBezTo>
                        <a:pt x="125" y="289683"/>
                        <a:pt x="15153" y="304695"/>
                        <a:pt x="33718" y="304800"/>
                      </a:cubicBezTo>
                      <a:lnTo>
                        <a:pt x="518767" y="304800"/>
                      </a:lnTo>
                      <a:cubicBezTo>
                        <a:pt x="537331" y="304675"/>
                        <a:pt x="552344" y="289646"/>
                        <a:pt x="552448" y="271082"/>
                      </a:cubicBezTo>
                      <a:lnTo>
                        <a:pt x="552448" y="249460"/>
                      </a:lnTo>
                      <a:lnTo>
                        <a:pt x="485773" y="249460"/>
                      </a:lnTo>
                      <a:close/>
                      <a:moveTo>
                        <a:pt x="533398" y="268510"/>
                      </a:moveTo>
                      <a:lnTo>
                        <a:pt x="533398" y="271045"/>
                      </a:lnTo>
                      <a:cubicBezTo>
                        <a:pt x="533349" y="279132"/>
                        <a:pt x="526816" y="285681"/>
                        <a:pt x="518730" y="285750"/>
                      </a:cubicBezTo>
                      <a:lnTo>
                        <a:pt x="33755" y="285750"/>
                      </a:lnTo>
                      <a:cubicBezTo>
                        <a:pt x="25668" y="285701"/>
                        <a:pt x="19119" y="279168"/>
                        <a:pt x="19048" y="271082"/>
                      </a:cubicBezTo>
                      <a:lnTo>
                        <a:pt x="19048" y="268510"/>
                      </a:lnTo>
                      <a:lnTo>
                        <a:pt x="85723" y="268510"/>
                      </a:lnTo>
                      <a:lnTo>
                        <a:pt x="85723" y="33719"/>
                      </a:lnTo>
                      <a:cubicBezTo>
                        <a:pt x="85733" y="25621"/>
                        <a:pt x="92294" y="19060"/>
                        <a:pt x="100392" y="19050"/>
                      </a:cubicBezTo>
                      <a:lnTo>
                        <a:pt x="452055" y="19050"/>
                      </a:lnTo>
                      <a:cubicBezTo>
                        <a:pt x="460152" y="19060"/>
                        <a:pt x="466714" y="25621"/>
                        <a:pt x="466723" y="33719"/>
                      </a:cubicBezTo>
                      <a:lnTo>
                        <a:pt x="466723" y="268510"/>
                      </a:lnTo>
                      <a:close/>
                    </a:path>
                  </a:pathLst>
                </a:custGeom>
                <a:solidFill>
                  <a:schemeClr val="tx1"/>
                </a:solidFill>
                <a:ln w="9525" cap="flat">
                  <a:noFill/>
                  <a:prstDash val="solid"/>
                  <a:miter/>
                </a:ln>
              </p:spPr>
              <p:txBody>
                <a:bodyPr rtlCol="0" anchor="ctr"/>
                <a:lstStyle/>
                <a:p>
                  <a:endParaRPr lang="en-US"/>
                </a:p>
              </p:txBody>
            </p:sp>
          </p:grpSp>
        </p:grpSp>
        <p:grpSp>
          <p:nvGrpSpPr>
            <p:cNvPr id="322" name="Group 321">
              <a:extLst>
                <a:ext uri="{FF2B5EF4-FFF2-40B4-BE49-F238E27FC236}">
                  <a16:creationId xmlns:a16="http://schemas.microsoft.com/office/drawing/2014/main" id="{26E5158E-A286-4EBF-B559-D3616E63616E}"/>
                </a:ext>
              </a:extLst>
            </p:cNvPr>
            <p:cNvGrpSpPr/>
            <p:nvPr/>
          </p:nvGrpSpPr>
          <p:grpSpPr>
            <a:xfrm>
              <a:off x="790931" y="4959613"/>
              <a:ext cx="914400" cy="914400"/>
              <a:chOff x="6212942" y="1808483"/>
              <a:chExt cx="914400" cy="914400"/>
            </a:xfrm>
          </p:grpSpPr>
          <p:pic>
            <p:nvPicPr>
              <p:cNvPr id="329" name="Graphic 328" descr="Programmer female with solid fill">
                <a:extLst>
                  <a:ext uri="{FF2B5EF4-FFF2-40B4-BE49-F238E27FC236}">
                    <a16:creationId xmlns:a16="http://schemas.microsoft.com/office/drawing/2014/main" id="{F36AC5C3-0082-4AFA-B959-2EADFAB285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12942" y="1808483"/>
                <a:ext cx="914400" cy="914400"/>
              </a:xfrm>
              <a:prstGeom prst="rect">
                <a:avLst/>
              </a:prstGeom>
            </p:spPr>
          </p:pic>
          <p:sp>
            <p:nvSpPr>
              <p:cNvPr id="330" name="Rectangle 329">
                <a:extLst>
                  <a:ext uri="{FF2B5EF4-FFF2-40B4-BE49-F238E27FC236}">
                    <a16:creationId xmlns:a16="http://schemas.microsoft.com/office/drawing/2014/main" id="{38D188B2-8D02-4B04-B22D-B9866EEFB486}"/>
                  </a:ext>
                </a:extLst>
              </p:cNvPr>
              <p:cNvSpPr/>
              <p:nvPr/>
            </p:nvSpPr>
            <p:spPr>
              <a:xfrm>
                <a:off x="6486178" y="2457813"/>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TextBox 330">
                <a:extLst>
                  <a:ext uri="{FF2B5EF4-FFF2-40B4-BE49-F238E27FC236}">
                    <a16:creationId xmlns:a16="http://schemas.microsoft.com/office/drawing/2014/main" id="{69B1BE49-AA33-4A57-A75F-0248938FEA47}"/>
                  </a:ext>
                </a:extLst>
              </p:cNvPr>
              <p:cNvSpPr txBox="1"/>
              <p:nvPr/>
            </p:nvSpPr>
            <p:spPr>
              <a:xfrm>
                <a:off x="6392439" y="2427311"/>
                <a:ext cx="552449" cy="246221"/>
              </a:xfrm>
              <a:prstGeom prst="rect">
                <a:avLst/>
              </a:prstGeom>
              <a:noFill/>
            </p:spPr>
            <p:txBody>
              <a:bodyPr wrap="square" rtlCol="0">
                <a:spAutoFit/>
              </a:bodyPr>
              <a:lstStyle/>
              <a:p>
                <a:pPr algn="ctr"/>
                <a:r>
                  <a:rPr lang="en-US" sz="1000">
                    <a:solidFill>
                      <a:srgbClr val="000000"/>
                    </a:solidFill>
                  </a:rPr>
                  <a:t>.NET</a:t>
                </a:r>
              </a:p>
            </p:txBody>
          </p:sp>
        </p:grpSp>
        <p:grpSp>
          <p:nvGrpSpPr>
            <p:cNvPr id="323" name="Group 322">
              <a:extLst>
                <a:ext uri="{FF2B5EF4-FFF2-40B4-BE49-F238E27FC236}">
                  <a16:creationId xmlns:a16="http://schemas.microsoft.com/office/drawing/2014/main" id="{2259FF04-9064-46E0-8ECF-E5B86E32D92A}"/>
                </a:ext>
              </a:extLst>
            </p:cNvPr>
            <p:cNvGrpSpPr/>
            <p:nvPr/>
          </p:nvGrpSpPr>
          <p:grpSpPr>
            <a:xfrm>
              <a:off x="172779" y="5730843"/>
              <a:ext cx="642036" cy="809624"/>
              <a:chOff x="6362032" y="2936883"/>
              <a:chExt cx="642036" cy="809624"/>
            </a:xfrm>
          </p:grpSpPr>
          <p:grpSp>
            <p:nvGrpSpPr>
              <p:cNvPr id="324" name="Graphic 70" descr="Programmer male with solid fill">
                <a:extLst>
                  <a:ext uri="{FF2B5EF4-FFF2-40B4-BE49-F238E27FC236}">
                    <a16:creationId xmlns:a16="http://schemas.microsoft.com/office/drawing/2014/main" id="{62E4A9B6-8E84-42CB-85FA-184F2EE10C92}"/>
                  </a:ext>
                </a:extLst>
              </p:cNvPr>
              <p:cNvGrpSpPr/>
              <p:nvPr/>
            </p:nvGrpSpPr>
            <p:grpSpPr>
              <a:xfrm>
                <a:off x="6362032" y="2936883"/>
                <a:ext cx="642036" cy="809624"/>
                <a:chOff x="6362032" y="2936883"/>
                <a:chExt cx="642036" cy="809624"/>
              </a:xfrm>
              <a:solidFill>
                <a:schemeClr val="tx1"/>
              </a:solidFill>
            </p:grpSpPr>
            <p:sp>
              <p:nvSpPr>
                <p:cNvPr id="327" name="Freeform: Shape 326">
                  <a:extLst>
                    <a:ext uri="{FF2B5EF4-FFF2-40B4-BE49-F238E27FC236}">
                      <a16:creationId xmlns:a16="http://schemas.microsoft.com/office/drawing/2014/main" id="{BE1C6BEF-A0B8-4D1F-B010-DC693DB7CC43}"/>
                    </a:ext>
                  </a:extLst>
                </p:cNvPr>
                <p:cNvSpPr/>
                <p:nvPr/>
              </p:nvSpPr>
              <p:spPr>
                <a:xfrm>
                  <a:off x="6362032" y="2936883"/>
                  <a:ext cx="642036" cy="753427"/>
                </a:xfrm>
                <a:custGeom>
                  <a:avLst/>
                  <a:gdLst>
                    <a:gd name="connsiteX0" fmla="*/ 456750 w 642036"/>
                    <a:gd name="connsiteY0" fmla="*/ 434340 h 753427"/>
                    <a:gd name="connsiteX1" fmla="*/ 566287 w 642036"/>
                    <a:gd name="connsiteY1" fmla="*/ 490538 h 753427"/>
                    <a:gd name="connsiteX2" fmla="*/ 587242 w 642036"/>
                    <a:gd name="connsiteY2" fmla="*/ 533400 h 753427"/>
                    <a:gd name="connsiteX3" fmla="*/ 604387 w 642036"/>
                    <a:gd name="connsiteY3" fmla="*/ 681038 h 753427"/>
                    <a:gd name="connsiteX4" fmla="*/ 596767 w 642036"/>
                    <a:gd name="connsiteY4" fmla="*/ 698183 h 753427"/>
                    <a:gd name="connsiteX5" fmla="*/ 596767 w 642036"/>
                    <a:gd name="connsiteY5" fmla="*/ 698183 h 753427"/>
                    <a:gd name="connsiteX6" fmla="*/ 545332 w 642036"/>
                    <a:gd name="connsiteY6" fmla="*/ 722948 h 753427"/>
                    <a:gd name="connsiteX7" fmla="*/ 545332 w 642036"/>
                    <a:gd name="connsiteY7" fmla="*/ 753428 h 753427"/>
                    <a:gd name="connsiteX8" fmla="*/ 571050 w 642036"/>
                    <a:gd name="connsiteY8" fmla="*/ 753428 h 753427"/>
                    <a:gd name="connsiteX9" fmla="*/ 617722 w 642036"/>
                    <a:gd name="connsiteY9" fmla="*/ 729615 h 753427"/>
                    <a:gd name="connsiteX10" fmla="*/ 617722 w 642036"/>
                    <a:gd name="connsiteY10" fmla="*/ 729615 h 753427"/>
                    <a:gd name="connsiteX11" fmla="*/ 641535 w 642036"/>
                    <a:gd name="connsiteY11" fmla="*/ 676275 h 753427"/>
                    <a:gd name="connsiteX12" fmla="*/ 626295 w 642036"/>
                    <a:gd name="connsiteY12" fmla="*/ 532448 h 753427"/>
                    <a:gd name="connsiteX13" fmla="*/ 591052 w 642036"/>
                    <a:gd name="connsiteY13" fmla="*/ 461963 h 753427"/>
                    <a:gd name="connsiteX14" fmla="*/ 470085 w 642036"/>
                    <a:gd name="connsiteY14" fmla="*/ 399098 h 753427"/>
                    <a:gd name="connsiteX15" fmla="*/ 423412 w 642036"/>
                    <a:gd name="connsiteY15" fmla="*/ 380048 h 753427"/>
                    <a:gd name="connsiteX16" fmla="*/ 417697 w 642036"/>
                    <a:gd name="connsiteY16" fmla="*/ 371475 h 753427"/>
                    <a:gd name="connsiteX17" fmla="*/ 417697 w 642036"/>
                    <a:gd name="connsiteY17" fmla="*/ 348615 h 753427"/>
                    <a:gd name="connsiteX18" fmla="*/ 474847 w 642036"/>
                    <a:gd name="connsiteY18" fmla="*/ 229552 h 753427"/>
                    <a:gd name="connsiteX19" fmla="*/ 474847 w 642036"/>
                    <a:gd name="connsiteY19" fmla="*/ 195263 h 753427"/>
                    <a:gd name="connsiteX20" fmla="*/ 493897 w 642036"/>
                    <a:gd name="connsiteY20" fmla="*/ 200978 h 753427"/>
                    <a:gd name="connsiteX21" fmla="*/ 477705 w 642036"/>
                    <a:gd name="connsiteY21" fmla="*/ 153353 h 753427"/>
                    <a:gd name="connsiteX22" fmla="*/ 472942 w 642036"/>
                    <a:gd name="connsiteY22" fmla="*/ 133350 h 753427"/>
                    <a:gd name="connsiteX23" fmla="*/ 388170 w 642036"/>
                    <a:gd name="connsiteY23" fmla="*/ 17145 h 753427"/>
                    <a:gd name="connsiteX24" fmla="*/ 375787 w 642036"/>
                    <a:gd name="connsiteY24" fmla="*/ 18097 h 753427"/>
                    <a:gd name="connsiteX25" fmla="*/ 367215 w 642036"/>
                    <a:gd name="connsiteY25" fmla="*/ 24765 h 753427"/>
                    <a:gd name="connsiteX26" fmla="*/ 357690 w 642036"/>
                    <a:gd name="connsiteY26" fmla="*/ 11430 h 753427"/>
                    <a:gd name="connsiteX27" fmla="*/ 346260 w 642036"/>
                    <a:gd name="connsiteY27" fmla="*/ 2858 h 753427"/>
                    <a:gd name="connsiteX28" fmla="*/ 320542 w 642036"/>
                    <a:gd name="connsiteY28" fmla="*/ 0 h 753427"/>
                    <a:gd name="connsiteX29" fmla="*/ 169095 w 642036"/>
                    <a:gd name="connsiteY29" fmla="*/ 136208 h 753427"/>
                    <a:gd name="connsiteX30" fmla="*/ 169095 w 642036"/>
                    <a:gd name="connsiteY30" fmla="*/ 142875 h 753427"/>
                    <a:gd name="connsiteX31" fmla="*/ 169095 w 642036"/>
                    <a:gd name="connsiteY31" fmla="*/ 142875 h 753427"/>
                    <a:gd name="connsiteX32" fmla="*/ 169095 w 642036"/>
                    <a:gd name="connsiteY32" fmla="*/ 159068 h 753427"/>
                    <a:gd name="connsiteX33" fmla="*/ 156712 w 642036"/>
                    <a:gd name="connsiteY33" fmla="*/ 219075 h 753427"/>
                    <a:gd name="connsiteX34" fmla="*/ 140520 w 642036"/>
                    <a:gd name="connsiteY34" fmla="*/ 257175 h 753427"/>
                    <a:gd name="connsiteX35" fmla="*/ 171000 w 642036"/>
                    <a:gd name="connsiteY35" fmla="*/ 248602 h 753427"/>
                    <a:gd name="connsiteX36" fmla="*/ 226245 w 642036"/>
                    <a:gd name="connsiteY36" fmla="*/ 346710 h 753427"/>
                    <a:gd name="connsiteX37" fmla="*/ 226245 w 642036"/>
                    <a:gd name="connsiteY37" fmla="*/ 370523 h 753427"/>
                    <a:gd name="connsiteX38" fmla="*/ 220530 w 642036"/>
                    <a:gd name="connsiteY38" fmla="*/ 379095 h 753427"/>
                    <a:gd name="connsiteX39" fmla="*/ 173857 w 642036"/>
                    <a:gd name="connsiteY39" fmla="*/ 398145 h 753427"/>
                    <a:gd name="connsiteX40" fmla="*/ 52890 w 642036"/>
                    <a:gd name="connsiteY40" fmla="*/ 461010 h 753427"/>
                    <a:gd name="connsiteX41" fmla="*/ 16695 w 642036"/>
                    <a:gd name="connsiteY41" fmla="*/ 531495 h 753427"/>
                    <a:gd name="connsiteX42" fmla="*/ 502 w 642036"/>
                    <a:gd name="connsiteY42" fmla="*/ 676275 h 753427"/>
                    <a:gd name="connsiteX43" fmla="*/ 24315 w 642036"/>
                    <a:gd name="connsiteY43" fmla="*/ 729615 h 753427"/>
                    <a:gd name="connsiteX44" fmla="*/ 70987 w 642036"/>
                    <a:gd name="connsiteY44" fmla="*/ 753428 h 753427"/>
                    <a:gd name="connsiteX45" fmla="*/ 97657 w 642036"/>
                    <a:gd name="connsiteY45" fmla="*/ 753428 h 753427"/>
                    <a:gd name="connsiteX46" fmla="*/ 97657 w 642036"/>
                    <a:gd name="connsiteY46" fmla="*/ 723900 h 753427"/>
                    <a:gd name="connsiteX47" fmla="*/ 46222 w 642036"/>
                    <a:gd name="connsiteY47" fmla="*/ 699135 h 753427"/>
                    <a:gd name="connsiteX48" fmla="*/ 38602 w 642036"/>
                    <a:gd name="connsiteY48" fmla="*/ 681990 h 753427"/>
                    <a:gd name="connsiteX49" fmla="*/ 54795 w 642036"/>
                    <a:gd name="connsiteY49" fmla="*/ 535305 h 753427"/>
                    <a:gd name="connsiteX50" fmla="*/ 54795 w 642036"/>
                    <a:gd name="connsiteY50" fmla="*/ 533400 h 753427"/>
                    <a:gd name="connsiteX51" fmla="*/ 76702 w 642036"/>
                    <a:gd name="connsiteY51" fmla="*/ 490538 h 753427"/>
                    <a:gd name="connsiteX52" fmla="*/ 186240 w 642036"/>
                    <a:gd name="connsiteY52" fmla="*/ 434340 h 753427"/>
                    <a:gd name="connsiteX53" fmla="*/ 201480 w 642036"/>
                    <a:gd name="connsiteY53" fmla="*/ 429578 h 753427"/>
                    <a:gd name="connsiteX54" fmla="*/ 321495 w 642036"/>
                    <a:gd name="connsiteY54" fmla="*/ 457200 h 753427"/>
                    <a:gd name="connsiteX55" fmla="*/ 442462 w 642036"/>
                    <a:gd name="connsiteY55" fmla="*/ 429578 h 753427"/>
                    <a:gd name="connsiteX56" fmla="*/ 456750 w 642036"/>
                    <a:gd name="connsiteY56" fmla="*/ 434340 h 753427"/>
                    <a:gd name="connsiteX57" fmla="*/ 207195 w 642036"/>
                    <a:gd name="connsiteY57" fmla="*/ 237173 h 753427"/>
                    <a:gd name="connsiteX58" fmla="*/ 407220 w 642036"/>
                    <a:gd name="connsiteY58" fmla="*/ 123825 h 753427"/>
                    <a:gd name="connsiteX59" fmla="*/ 435795 w 642036"/>
                    <a:gd name="connsiteY59" fmla="*/ 161925 h 753427"/>
                    <a:gd name="connsiteX60" fmla="*/ 435795 w 642036"/>
                    <a:gd name="connsiteY60" fmla="*/ 228600 h 753427"/>
                    <a:gd name="connsiteX61" fmla="*/ 321495 w 642036"/>
                    <a:gd name="connsiteY61" fmla="*/ 342900 h 753427"/>
                    <a:gd name="connsiteX62" fmla="*/ 207195 w 642036"/>
                    <a:gd name="connsiteY62" fmla="*/ 237173 h 753427"/>
                    <a:gd name="connsiteX63" fmla="*/ 245295 w 642036"/>
                    <a:gd name="connsiteY63" fmla="*/ 408623 h 753427"/>
                    <a:gd name="connsiteX64" fmla="*/ 264345 w 642036"/>
                    <a:gd name="connsiteY64" fmla="*/ 370523 h 753427"/>
                    <a:gd name="connsiteX65" fmla="*/ 264345 w 642036"/>
                    <a:gd name="connsiteY65" fmla="*/ 369570 h 753427"/>
                    <a:gd name="connsiteX66" fmla="*/ 378645 w 642036"/>
                    <a:gd name="connsiteY66" fmla="*/ 369570 h 753427"/>
                    <a:gd name="connsiteX67" fmla="*/ 378645 w 642036"/>
                    <a:gd name="connsiteY67" fmla="*/ 370523 h 753427"/>
                    <a:gd name="connsiteX68" fmla="*/ 396742 w 642036"/>
                    <a:gd name="connsiteY68" fmla="*/ 408623 h 753427"/>
                    <a:gd name="connsiteX69" fmla="*/ 320542 w 642036"/>
                    <a:gd name="connsiteY69" fmla="*/ 419100 h 753427"/>
                    <a:gd name="connsiteX70" fmla="*/ 245295 w 642036"/>
                    <a:gd name="connsiteY70" fmla="*/ 408623 h 75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642036" h="753427">
                      <a:moveTo>
                        <a:pt x="456750" y="434340"/>
                      </a:moveTo>
                      <a:cubicBezTo>
                        <a:pt x="496755" y="448628"/>
                        <a:pt x="534855" y="464820"/>
                        <a:pt x="566287" y="490538"/>
                      </a:cubicBezTo>
                      <a:cubicBezTo>
                        <a:pt x="579622" y="501015"/>
                        <a:pt x="587242" y="516255"/>
                        <a:pt x="587242" y="533400"/>
                      </a:cubicBezTo>
                      <a:lnTo>
                        <a:pt x="604387" y="681038"/>
                      </a:lnTo>
                      <a:cubicBezTo>
                        <a:pt x="605340" y="687705"/>
                        <a:pt x="602482" y="694373"/>
                        <a:pt x="596767" y="698183"/>
                      </a:cubicBezTo>
                      <a:lnTo>
                        <a:pt x="596767" y="698183"/>
                      </a:lnTo>
                      <a:cubicBezTo>
                        <a:pt x="580575" y="708660"/>
                        <a:pt x="563430" y="717233"/>
                        <a:pt x="545332" y="722948"/>
                      </a:cubicBezTo>
                      <a:lnTo>
                        <a:pt x="545332" y="753428"/>
                      </a:lnTo>
                      <a:lnTo>
                        <a:pt x="571050" y="753428"/>
                      </a:lnTo>
                      <a:cubicBezTo>
                        <a:pt x="587242" y="746760"/>
                        <a:pt x="603435" y="739140"/>
                        <a:pt x="617722" y="729615"/>
                      </a:cubicBezTo>
                      <a:lnTo>
                        <a:pt x="617722" y="729615"/>
                      </a:lnTo>
                      <a:cubicBezTo>
                        <a:pt x="634867" y="718185"/>
                        <a:pt x="644392" y="697230"/>
                        <a:pt x="641535" y="676275"/>
                      </a:cubicBezTo>
                      <a:lnTo>
                        <a:pt x="626295" y="532448"/>
                      </a:lnTo>
                      <a:cubicBezTo>
                        <a:pt x="625342" y="504825"/>
                        <a:pt x="612960" y="479108"/>
                        <a:pt x="591052" y="461963"/>
                      </a:cubicBezTo>
                      <a:cubicBezTo>
                        <a:pt x="555810" y="432435"/>
                        <a:pt x="513900" y="414338"/>
                        <a:pt x="470085" y="399098"/>
                      </a:cubicBezTo>
                      <a:lnTo>
                        <a:pt x="423412" y="380048"/>
                      </a:lnTo>
                      <a:cubicBezTo>
                        <a:pt x="419602" y="378143"/>
                        <a:pt x="417697" y="375285"/>
                        <a:pt x="417697" y="371475"/>
                      </a:cubicBezTo>
                      <a:lnTo>
                        <a:pt x="417697" y="348615"/>
                      </a:lnTo>
                      <a:cubicBezTo>
                        <a:pt x="453892" y="320040"/>
                        <a:pt x="474847" y="276225"/>
                        <a:pt x="474847" y="229552"/>
                      </a:cubicBezTo>
                      <a:lnTo>
                        <a:pt x="474847" y="195263"/>
                      </a:lnTo>
                      <a:cubicBezTo>
                        <a:pt x="480562" y="199073"/>
                        <a:pt x="487230" y="200025"/>
                        <a:pt x="493897" y="200978"/>
                      </a:cubicBezTo>
                      <a:lnTo>
                        <a:pt x="477705" y="153353"/>
                      </a:lnTo>
                      <a:cubicBezTo>
                        <a:pt x="475800" y="146685"/>
                        <a:pt x="473895" y="140018"/>
                        <a:pt x="472942" y="133350"/>
                      </a:cubicBezTo>
                      <a:cubicBezTo>
                        <a:pt x="465322" y="79057"/>
                        <a:pt x="432937" y="40958"/>
                        <a:pt x="388170" y="17145"/>
                      </a:cubicBezTo>
                      <a:cubicBezTo>
                        <a:pt x="384360" y="15240"/>
                        <a:pt x="379597" y="15240"/>
                        <a:pt x="375787" y="18097"/>
                      </a:cubicBezTo>
                      <a:lnTo>
                        <a:pt x="367215" y="24765"/>
                      </a:lnTo>
                      <a:lnTo>
                        <a:pt x="357690" y="11430"/>
                      </a:lnTo>
                      <a:cubicBezTo>
                        <a:pt x="354832" y="7620"/>
                        <a:pt x="351022" y="3810"/>
                        <a:pt x="346260" y="2858"/>
                      </a:cubicBezTo>
                      <a:cubicBezTo>
                        <a:pt x="337687" y="953"/>
                        <a:pt x="329115" y="0"/>
                        <a:pt x="320542" y="0"/>
                      </a:cubicBezTo>
                      <a:cubicBezTo>
                        <a:pt x="245295" y="0"/>
                        <a:pt x="182430" y="59055"/>
                        <a:pt x="169095" y="136208"/>
                      </a:cubicBezTo>
                      <a:lnTo>
                        <a:pt x="169095" y="142875"/>
                      </a:lnTo>
                      <a:lnTo>
                        <a:pt x="169095" y="142875"/>
                      </a:lnTo>
                      <a:lnTo>
                        <a:pt x="169095" y="159068"/>
                      </a:lnTo>
                      <a:cubicBezTo>
                        <a:pt x="169095" y="180023"/>
                        <a:pt x="165285" y="200025"/>
                        <a:pt x="156712" y="219075"/>
                      </a:cubicBezTo>
                      <a:lnTo>
                        <a:pt x="140520" y="257175"/>
                      </a:lnTo>
                      <a:cubicBezTo>
                        <a:pt x="140520" y="257175"/>
                        <a:pt x="151950" y="254318"/>
                        <a:pt x="171000" y="248602"/>
                      </a:cubicBezTo>
                      <a:cubicBezTo>
                        <a:pt x="175762" y="287655"/>
                        <a:pt x="195765" y="322898"/>
                        <a:pt x="226245" y="346710"/>
                      </a:cubicBezTo>
                      <a:lnTo>
                        <a:pt x="226245" y="370523"/>
                      </a:lnTo>
                      <a:cubicBezTo>
                        <a:pt x="226245" y="374333"/>
                        <a:pt x="224340" y="378143"/>
                        <a:pt x="220530" y="379095"/>
                      </a:cubicBezTo>
                      <a:lnTo>
                        <a:pt x="173857" y="398145"/>
                      </a:lnTo>
                      <a:cubicBezTo>
                        <a:pt x="130042" y="413385"/>
                        <a:pt x="88132" y="431483"/>
                        <a:pt x="52890" y="461010"/>
                      </a:cubicBezTo>
                      <a:cubicBezTo>
                        <a:pt x="30982" y="478155"/>
                        <a:pt x="17647" y="503873"/>
                        <a:pt x="16695" y="531495"/>
                      </a:cubicBezTo>
                      <a:lnTo>
                        <a:pt x="502" y="676275"/>
                      </a:lnTo>
                      <a:cubicBezTo>
                        <a:pt x="-2355" y="697230"/>
                        <a:pt x="7170" y="718185"/>
                        <a:pt x="24315" y="729615"/>
                      </a:cubicBezTo>
                      <a:cubicBezTo>
                        <a:pt x="38602" y="739140"/>
                        <a:pt x="54795" y="746760"/>
                        <a:pt x="70987" y="753428"/>
                      </a:cubicBezTo>
                      <a:lnTo>
                        <a:pt x="97657" y="753428"/>
                      </a:lnTo>
                      <a:lnTo>
                        <a:pt x="97657" y="723900"/>
                      </a:lnTo>
                      <a:cubicBezTo>
                        <a:pt x="79560" y="717233"/>
                        <a:pt x="62415" y="709613"/>
                        <a:pt x="46222" y="699135"/>
                      </a:cubicBezTo>
                      <a:cubicBezTo>
                        <a:pt x="40507" y="695325"/>
                        <a:pt x="37650" y="688658"/>
                        <a:pt x="38602" y="681990"/>
                      </a:cubicBezTo>
                      <a:lnTo>
                        <a:pt x="54795" y="535305"/>
                      </a:lnTo>
                      <a:lnTo>
                        <a:pt x="54795" y="533400"/>
                      </a:lnTo>
                      <a:cubicBezTo>
                        <a:pt x="54795" y="516255"/>
                        <a:pt x="63367" y="501015"/>
                        <a:pt x="76702" y="490538"/>
                      </a:cubicBezTo>
                      <a:cubicBezTo>
                        <a:pt x="108135" y="464820"/>
                        <a:pt x="146235" y="448628"/>
                        <a:pt x="186240" y="434340"/>
                      </a:cubicBezTo>
                      <a:lnTo>
                        <a:pt x="201480" y="429578"/>
                      </a:lnTo>
                      <a:cubicBezTo>
                        <a:pt x="229102" y="446723"/>
                        <a:pt x="272917" y="457200"/>
                        <a:pt x="321495" y="457200"/>
                      </a:cubicBezTo>
                      <a:cubicBezTo>
                        <a:pt x="370072" y="457200"/>
                        <a:pt x="413887" y="446723"/>
                        <a:pt x="442462" y="429578"/>
                      </a:cubicBezTo>
                      <a:lnTo>
                        <a:pt x="456750" y="434340"/>
                      </a:lnTo>
                      <a:close/>
                      <a:moveTo>
                        <a:pt x="207195" y="237173"/>
                      </a:moveTo>
                      <a:cubicBezTo>
                        <a:pt x="271965" y="215265"/>
                        <a:pt x="365310" y="177165"/>
                        <a:pt x="407220" y="123825"/>
                      </a:cubicBezTo>
                      <a:cubicBezTo>
                        <a:pt x="415792" y="137160"/>
                        <a:pt x="425317" y="149543"/>
                        <a:pt x="435795" y="161925"/>
                      </a:cubicBezTo>
                      <a:lnTo>
                        <a:pt x="435795" y="228600"/>
                      </a:lnTo>
                      <a:cubicBezTo>
                        <a:pt x="435795" y="291465"/>
                        <a:pt x="384360" y="342900"/>
                        <a:pt x="321495" y="342900"/>
                      </a:cubicBezTo>
                      <a:cubicBezTo>
                        <a:pt x="261487" y="342900"/>
                        <a:pt x="211957" y="297180"/>
                        <a:pt x="207195" y="237173"/>
                      </a:cubicBezTo>
                      <a:close/>
                      <a:moveTo>
                        <a:pt x="245295" y="408623"/>
                      </a:moveTo>
                      <a:cubicBezTo>
                        <a:pt x="256725" y="400050"/>
                        <a:pt x="264345" y="385763"/>
                        <a:pt x="264345" y="370523"/>
                      </a:cubicBezTo>
                      <a:lnTo>
                        <a:pt x="264345" y="369570"/>
                      </a:lnTo>
                      <a:cubicBezTo>
                        <a:pt x="300540" y="384810"/>
                        <a:pt x="342450" y="384810"/>
                        <a:pt x="378645" y="369570"/>
                      </a:cubicBezTo>
                      <a:lnTo>
                        <a:pt x="378645" y="370523"/>
                      </a:lnTo>
                      <a:cubicBezTo>
                        <a:pt x="378645" y="384810"/>
                        <a:pt x="385312" y="399098"/>
                        <a:pt x="396742" y="408623"/>
                      </a:cubicBezTo>
                      <a:cubicBezTo>
                        <a:pt x="371977" y="416243"/>
                        <a:pt x="346260" y="420053"/>
                        <a:pt x="320542" y="419100"/>
                      </a:cubicBezTo>
                      <a:cubicBezTo>
                        <a:pt x="295777" y="419100"/>
                        <a:pt x="270060" y="415290"/>
                        <a:pt x="245295" y="408623"/>
                      </a:cubicBezTo>
                      <a:close/>
                    </a:path>
                  </a:pathLst>
                </a:custGeom>
                <a:solidFill>
                  <a:schemeClr val="tx1"/>
                </a:solidFill>
                <a:ln w="9525" cap="flat">
                  <a:noFill/>
                  <a:prstDash val="solid"/>
                  <a:miter/>
                </a:ln>
              </p:spPr>
              <p:txBody>
                <a:bodyPr rtlCol="0" anchor="ctr"/>
                <a:lstStyle/>
                <a:p>
                  <a:endParaRPr lang="en-US"/>
                </a:p>
              </p:txBody>
            </p:sp>
            <p:sp>
              <p:nvSpPr>
                <p:cNvPr id="328" name="Freeform: Shape 327">
                  <a:extLst>
                    <a:ext uri="{FF2B5EF4-FFF2-40B4-BE49-F238E27FC236}">
                      <a16:creationId xmlns:a16="http://schemas.microsoft.com/office/drawing/2014/main" id="{9A224502-8E76-46C5-A105-D77A530D02D2}"/>
                    </a:ext>
                  </a:extLst>
                </p:cNvPr>
                <p:cNvSpPr/>
                <p:nvPr/>
              </p:nvSpPr>
              <p:spPr>
                <a:xfrm>
                  <a:off x="6406349" y="3449327"/>
                  <a:ext cx="555307" cy="297180"/>
                </a:xfrm>
                <a:custGeom>
                  <a:avLst/>
                  <a:gdLst>
                    <a:gd name="connsiteX0" fmla="*/ 482918 w 555307"/>
                    <a:gd name="connsiteY0" fmla="*/ 23813 h 297180"/>
                    <a:gd name="connsiteX1" fmla="*/ 459105 w 555307"/>
                    <a:gd name="connsiteY1" fmla="*/ 0 h 297180"/>
                    <a:gd name="connsiteX2" fmla="*/ 459105 w 555307"/>
                    <a:gd name="connsiteY2" fmla="*/ 0 h 297180"/>
                    <a:gd name="connsiteX3" fmla="*/ 96203 w 555307"/>
                    <a:gd name="connsiteY3" fmla="*/ 0 h 297180"/>
                    <a:gd name="connsiteX4" fmla="*/ 72390 w 555307"/>
                    <a:gd name="connsiteY4" fmla="*/ 23813 h 297180"/>
                    <a:gd name="connsiteX5" fmla="*/ 72390 w 555307"/>
                    <a:gd name="connsiteY5" fmla="*/ 23813 h 297180"/>
                    <a:gd name="connsiteX6" fmla="*/ 72390 w 555307"/>
                    <a:gd name="connsiteY6" fmla="*/ 260985 h 297180"/>
                    <a:gd name="connsiteX7" fmla="*/ 0 w 555307"/>
                    <a:gd name="connsiteY7" fmla="*/ 260985 h 297180"/>
                    <a:gd name="connsiteX8" fmla="*/ 0 w 555307"/>
                    <a:gd name="connsiteY8" fmla="*/ 273368 h 297180"/>
                    <a:gd name="connsiteX9" fmla="*/ 23813 w 555307"/>
                    <a:gd name="connsiteY9" fmla="*/ 297180 h 297180"/>
                    <a:gd name="connsiteX10" fmla="*/ 531495 w 555307"/>
                    <a:gd name="connsiteY10" fmla="*/ 297180 h 297180"/>
                    <a:gd name="connsiteX11" fmla="*/ 555308 w 555307"/>
                    <a:gd name="connsiteY11" fmla="*/ 273368 h 297180"/>
                    <a:gd name="connsiteX12" fmla="*/ 555308 w 555307"/>
                    <a:gd name="connsiteY12" fmla="*/ 260985 h 297180"/>
                    <a:gd name="connsiteX13" fmla="*/ 482918 w 555307"/>
                    <a:gd name="connsiteY13" fmla="*/ 260985 h 297180"/>
                    <a:gd name="connsiteX14" fmla="*/ 482918 w 555307"/>
                    <a:gd name="connsiteY14" fmla="*/ 23813 h 297180"/>
                    <a:gd name="connsiteX15" fmla="*/ 227648 w 555307"/>
                    <a:gd name="connsiteY15" fmla="*/ 180975 h 297180"/>
                    <a:gd name="connsiteX16" fmla="*/ 214313 w 555307"/>
                    <a:gd name="connsiteY16" fmla="*/ 194310 h 297180"/>
                    <a:gd name="connsiteX17" fmla="*/ 160973 w 555307"/>
                    <a:gd name="connsiteY17" fmla="*/ 140970 h 297180"/>
                    <a:gd name="connsiteX18" fmla="*/ 214313 w 555307"/>
                    <a:gd name="connsiteY18" fmla="*/ 87630 h 297180"/>
                    <a:gd name="connsiteX19" fmla="*/ 227648 w 555307"/>
                    <a:gd name="connsiteY19" fmla="*/ 100965 h 297180"/>
                    <a:gd name="connsiteX20" fmla="*/ 187642 w 555307"/>
                    <a:gd name="connsiteY20" fmla="*/ 140970 h 297180"/>
                    <a:gd name="connsiteX21" fmla="*/ 227648 w 555307"/>
                    <a:gd name="connsiteY21" fmla="*/ 180975 h 297180"/>
                    <a:gd name="connsiteX22" fmla="*/ 263843 w 555307"/>
                    <a:gd name="connsiteY22" fmla="*/ 200978 h 297180"/>
                    <a:gd name="connsiteX23" fmla="*/ 246698 w 555307"/>
                    <a:gd name="connsiteY23" fmla="*/ 193358 h 297180"/>
                    <a:gd name="connsiteX24" fmla="*/ 291465 w 555307"/>
                    <a:gd name="connsiteY24" fmla="*/ 85725 h 297180"/>
                    <a:gd name="connsiteX25" fmla="*/ 308610 w 555307"/>
                    <a:gd name="connsiteY25" fmla="*/ 93345 h 297180"/>
                    <a:gd name="connsiteX26" fmla="*/ 263843 w 555307"/>
                    <a:gd name="connsiteY26" fmla="*/ 200978 h 297180"/>
                    <a:gd name="connsiteX27" fmla="*/ 340043 w 555307"/>
                    <a:gd name="connsiteY27" fmla="*/ 195263 h 297180"/>
                    <a:gd name="connsiteX28" fmla="*/ 326708 w 555307"/>
                    <a:gd name="connsiteY28" fmla="*/ 181928 h 297180"/>
                    <a:gd name="connsiteX29" fmla="*/ 366713 w 555307"/>
                    <a:gd name="connsiteY29" fmla="*/ 141922 h 297180"/>
                    <a:gd name="connsiteX30" fmla="*/ 326708 w 555307"/>
                    <a:gd name="connsiteY30" fmla="*/ 101918 h 297180"/>
                    <a:gd name="connsiteX31" fmla="*/ 340043 w 555307"/>
                    <a:gd name="connsiteY31" fmla="*/ 88582 h 297180"/>
                    <a:gd name="connsiteX32" fmla="*/ 393383 w 555307"/>
                    <a:gd name="connsiteY32" fmla="*/ 141922 h 297180"/>
                    <a:gd name="connsiteX33" fmla="*/ 340043 w 555307"/>
                    <a:gd name="connsiteY33" fmla="*/ 195263 h 29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55307" h="297180">
                      <a:moveTo>
                        <a:pt x="482918" y="23813"/>
                      </a:moveTo>
                      <a:cubicBezTo>
                        <a:pt x="482918" y="10478"/>
                        <a:pt x="472440" y="0"/>
                        <a:pt x="459105" y="0"/>
                      </a:cubicBezTo>
                      <a:lnTo>
                        <a:pt x="459105" y="0"/>
                      </a:lnTo>
                      <a:lnTo>
                        <a:pt x="96203" y="0"/>
                      </a:lnTo>
                      <a:cubicBezTo>
                        <a:pt x="82868" y="0"/>
                        <a:pt x="72390" y="10478"/>
                        <a:pt x="72390" y="23813"/>
                      </a:cubicBezTo>
                      <a:lnTo>
                        <a:pt x="72390" y="23813"/>
                      </a:lnTo>
                      <a:lnTo>
                        <a:pt x="72390" y="260985"/>
                      </a:lnTo>
                      <a:lnTo>
                        <a:pt x="0" y="260985"/>
                      </a:lnTo>
                      <a:lnTo>
                        <a:pt x="0" y="273368"/>
                      </a:lnTo>
                      <a:cubicBezTo>
                        <a:pt x="0" y="286703"/>
                        <a:pt x="10478" y="297180"/>
                        <a:pt x="23813" y="297180"/>
                      </a:cubicBezTo>
                      <a:lnTo>
                        <a:pt x="531495" y="297180"/>
                      </a:lnTo>
                      <a:cubicBezTo>
                        <a:pt x="544830" y="297180"/>
                        <a:pt x="555308" y="286703"/>
                        <a:pt x="555308" y="273368"/>
                      </a:cubicBezTo>
                      <a:lnTo>
                        <a:pt x="555308" y="260985"/>
                      </a:lnTo>
                      <a:lnTo>
                        <a:pt x="482918" y="260985"/>
                      </a:lnTo>
                      <a:lnTo>
                        <a:pt x="482918" y="23813"/>
                      </a:lnTo>
                      <a:close/>
                      <a:moveTo>
                        <a:pt x="227648" y="180975"/>
                      </a:moveTo>
                      <a:lnTo>
                        <a:pt x="214313" y="194310"/>
                      </a:lnTo>
                      <a:lnTo>
                        <a:pt x="160973" y="140970"/>
                      </a:lnTo>
                      <a:lnTo>
                        <a:pt x="214313" y="87630"/>
                      </a:lnTo>
                      <a:lnTo>
                        <a:pt x="227648" y="100965"/>
                      </a:lnTo>
                      <a:lnTo>
                        <a:pt x="187642" y="140970"/>
                      </a:lnTo>
                      <a:lnTo>
                        <a:pt x="227648" y="180975"/>
                      </a:lnTo>
                      <a:close/>
                      <a:moveTo>
                        <a:pt x="263843" y="200978"/>
                      </a:moveTo>
                      <a:lnTo>
                        <a:pt x="246698" y="193358"/>
                      </a:lnTo>
                      <a:lnTo>
                        <a:pt x="291465" y="85725"/>
                      </a:lnTo>
                      <a:lnTo>
                        <a:pt x="308610" y="93345"/>
                      </a:lnTo>
                      <a:lnTo>
                        <a:pt x="263843" y="200978"/>
                      </a:lnTo>
                      <a:close/>
                      <a:moveTo>
                        <a:pt x="340043" y="195263"/>
                      </a:moveTo>
                      <a:lnTo>
                        <a:pt x="326708" y="181928"/>
                      </a:lnTo>
                      <a:lnTo>
                        <a:pt x="366713" y="141922"/>
                      </a:lnTo>
                      <a:lnTo>
                        <a:pt x="326708" y="101918"/>
                      </a:lnTo>
                      <a:lnTo>
                        <a:pt x="340043" y="88582"/>
                      </a:lnTo>
                      <a:lnTo>
                        <a:pt x="393383" y="141922"/>
                      </a:lnTo>
                      <a:lnTo>
                        <a:pt x="340043" y="195263"/>
                      </a:lnTo>
                      <a:close/>
                    </a:path>
                  </a:pathLst>
                </a:custGeom>
                <a:solidFill>
                  <a:schemeClr val="tx1"/>
                </a:solidFill>
                <a:ln w="9525" cap="flat">
                  <a:noFill/>
                  <a:prstDash val="solid"/>
                  <a:miter/>
                </a:ln>
              </p:spPr>
              <p:txBody>
                <a:bodyPr rtlCol="0" anchor="ctr"/>
                <a:lstStyle/>
                <a:p>
                  <a:endParaRPr lang="en-US"/>
                </a:p>
              </p:txBody>
            </p:sp>
          </p:grpSp>
          <p:sp>
            <p:nvSpPr>
              <p:cNvPr id="325" name="Rectangle 324">
                <a:extLst>
                  <a:ext uri="{FF2B5EF4-FFF2-40B4-BE49-F238E27FC236}">
                    <a16:creationId xmlns:a16="http://schemas.microsoft.com/office/drawing/2014/main" id="{11484732-CB5B-4125-8690-50A656887D65}"/>
                  </a:ext>
                </a:extLst>
              </p:cNvPr>
              <p:cNvSpPr/>
              <p:nvPr/>
            </p:nvSpPr>
            <p:spPr>
              <a:xfrm>
                <a:off x="6500813" y="3495675"/>
                <a:ext cx="366712" cy="1762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TextBox 325">
                <a:extLst>
                  <a:ext uri="{FF2B5EF4-FFF2-40B4-BE49-F238E27FC236}">
                    <a16:creationId xmlns:a16="http://schemas.microsoft.com/office/drawing/2014/main" id="{331FCCCB-FBD3-4A11-8CE0-52168797308B}"/>
                  </a:ext>
                </a:extLst>
              </p:cNvPr>
              <p:cNvSpPr txBox="1"/>
              <p:nvPr/>
            </p:nvSpPr>
            <p:spPr>
              <a:xfrm>
                <a:off x="6393917" y="3463584"/>
                <a:ext cx="552449" cy="246221"/>
              </a:xfrm>
              <a:prstGeom prst="rect">
                <a:avLst/>
              </a:prstGeom>
              <a:noFill/>
            </p:spPr>
            <p:txBody>
              <a:bodyPr wrap="square" rtlCol="0">
                <a:spAutoFit/>
              </a:bodyPr>
              <a:lstStyle/>
              <a:p>
                <a:pPr algn="ctr"/>
                <a:r>
                  <a:rPr lang="en-US" sz="1000">
                    <a:solidFill>
                      <a:srgbClr val="000000"/>
                    </a:solidFill>
                  </a:rPr>
                  <a:t>.NET</a:t>
                </a:r>
              </a:p>
            </p:txBody>
          </p:sp>
        </p:grpSp>
      </p:grpSp>
    </p:spTree>
    <p:extLst>
      <p:ext uri="{BB962C8B-B14F-4D97-AF65-F5344CB8AC3E}">
        <p14:creationId xmlns:p14="http://schemas.microsoft.com/office/powerpoint/2010/main" val="33602816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7"/>
                                        </p:tgtEl>
                                        <p:attrNameLst>
                                          <p:attrName>style.visibility</p:attrName>
                                        </p:attrNameLst>
                                      </p:cBhvr>
                                      <p:to>
                                        <p:strVal val="visible"/>
                                      </p:to>
                                    </p:set>
                                    <p:anim calcmode="lin" valueType="num">
                                      <p:cBhvr additive="base">
                                        <p:cTn id="11" dur="500" fill="hold"/>
                                        <p:tgtEl>
                                          <p:spTgt spid="177"/>
                                        </p:tgtEl>
                                        <p:attrNameLst>
                                          <p:attrName>ppt_x</p:attrName>
                                        </p:attrNameLst>
                                      </p:cBhvr>
                                      <p:tavLst>
                                        <p:tav tm="0">
                                          <p:val>
                                            <p:strVal val="#ppt_x"/>
                                          </p:val>
                                        </p:tav>
                                        <p:tav tm="100000">
                                          <p:val>
                                            <p:strVal val="#ppt_x"/>
                                          </p:val>
                                        </p:tav>
                                      </p:tavLst>
                                    </p:anim>
                                    <p:anim calcmode="lin" valueType="num">
                                      <p:cBhvr additive="base">
                                        <p:cTn id="12" dur="500" fill="hold"/>
                                        <p:tgtEl>
                                          <p:spTgt spid="17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0"/>
                                        </p:tgtEl>
                                        <p:attrNameLst>
                                          <p:attrName>style.visibility</p:attrName>
                                        </p:attrNameLst>
                                      </p:cBhvr>
                                      <p:to>
                                        <p:strVal val="visible"/>
                                      </p:to>
                                    </p:set>
                                    <p:anim calcmode="lin" valueType="num">
                                      <p:cBhvr additive="base">
                                        <p:cTn id="15" dur="500" fill="hold"/>
                                        <p:tgtEl>
                                          <p:spTgt spid="260"/>
                                        </p:tgtEl>
                                        <p:attrNameLst>
                                          <p:attrName>ppt_x</p:attrName>
                                        </p:attrNameLst>
                                      </p:cBhvr>
                                      <p:tavLst>
                                        <p:tav tm="0">
                                          <p:val>
                                            <p:strVal val="#ppt_x"/>
                                          </p:val>
                                        </p:tav>
                                        <p:tav tm="100000">
                                          <p:val>
                                            <p:strVal val="#ppt_x"/>
                                          </p:val>
                                        </p:tav>
                                      </p:tavLst>
                                    </p:anim>
                                    <p:anim calcmode="lin" valueType="num">
                                      <p:cBhvr additive="base">
                                        <p:cTn id="16" dur="500" fill="hold"/>
                                        <p:tgtEl>
                                          <p:spTgt spid="26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4"/>
                                        </p:tgtEl>
                                        <p:attrNameLst>
                                          <p:attrName>style.visibility</p:attrName>
                                        </p:attrNameLst>
                                      </p:cBhvr>
                                      <p:to>
                                        <p:strVal val="visible"/>
                                      </p:to>
                                    </p:set>
                                    <p:anim calcmode="lin" valueType="num">
                                      <p:cBhvr additive="base">
                                        <p:cTn id="19" dur="500" fill="hold"/>
                                        <p:tgtEl>
                                          <p:spTgt spid="314"/>
                                        </p:tgtEl>
                                        <p:attrNameLst>
                                          <p:attrName>ppt_x</p:attrName>
                                        </p:attrNameLst>
                                      </p:cBhvr>
                                      <p:tavLst>
                                        <p:tav tm="0">
                                          <p:val>
                                            <p:strVal val="#ppt_x"/>
                                          </p:val>
                                        </p:tav>
                                        <p:tav tm="100000">
                                          <p:val>
                                            <p:strVal val="#ppt_x"/>
                                          </p:val>
                                        </p:tav>
                                      </p:tavLst>
                                    </p:anim>
                                    <p:anim calcmode="lin" valueType="num">
                                      <p:cBhvr additive="base">
                                        <p:cTn id="20" dur="500" fill="hold"/>
                                        <p:tgtEl>
                                          <p:spTgt spid="3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in .NET 6</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rPr>
              <a:t>.NET Multi-platform App 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github.com/dotnet/</a:t>
            </a:r>
            <a:r>
              <a:rPr kumimoji="0" lang="en-US" sz="1600" b="0" i="0" u="none" strike="noStrike" kern="1200" cap="none" spc="0" normalizeH="0" baseline="0" noProof="0" err="1">
                <a:ln>
                  <a:noFill/>
                </a:ln>
                <a:solidFill>
                  <a:srgbClr val="50E6FF"/>
                </a:solidFill>
                <a:effectLst/>
                <a:uLnTx/>
                <a:uFillTx/>
                <a:latin typeface="Segoe UI"/>
                <a:ea typeface="+mn-ea"/>
                <a:cs typeface="+mn-cs"/>
              </a:rPr>
              <a:t>maui</a:t>
            </a:r>
            <a:endParaRPr kumimoji="0" lang="en-US" sz="1600" b="0" i="0" u="none" strike="noStrike" kern="1200" cap="none" spc="0" normalizeH="0" baseline="0" noProof="0">
              <a:ln>
                <a:noFill/>
              </a:ln>
              <a:solidFill>
                <a:srgbClr val="50E6FF"/>
              </a:solidFill>
              <a:effectLst/>
              <a:highlight>
                <a:srgbClr val="FFFF00"/>
              </a:highlight>
              <a:uLnTx/>
              <a:uFillTx/>
              <a:latin typeface="Segoe UI"/>
              <a:ea typeface="+mn-ea"/>
              <a:cs typeface="+mn-cs"/>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Calibri" panose="020F0502020204030204"/>
                    <a:ea typeface="Segoe UI" pitchFamily="34" charset="0"/>
                    <a:cs typeface="Segoe UI" pitchFamily="34" charset="0"/>
                  </a:rPr>
                  <a:t>WinUI</a:t>
                </a:r>
                <a:endParaRPr kumimoji="0" lang="en-US" sz="18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Segoe UI" pitchFamily="34" charset="0"/>
                  <a:cs typeface="Segoe UI" pitchFamily="34" charset="0"/>
                </a:rPr>
                <a:t>iOS</a:t>
              </a:r>
            </a:p>
          </p:txBody>
        </p:sp>
      </p:grpSp>
      <p:grpSp>
        <p:nvGrpSpPr>
          <p:cNvPr id="62" name="Group 61">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Tree>
    <p:extLst>
      <p:ext uri="{BB962C8B-B14F-4D97-AF65-F5344CB8AC3E}">
        <p14:creationId xmlns:p14="http://schemas.microsoft.com/office/powerpoint/2010/main" val="415449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fade">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Effect transition="in" filter="fade">
                                      <p:cBhvr>
                                        <p:cTn id="29" dur="500"/>
                                        <p:tgtEl>
                                          <p:spTgt spid="1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42" presetClass="path" presetSubtype="0" decel="100000" fill="hold" grpId="1" nodeType="withEffect">
                                  <p:stCondLst>
                                    <p:cond delay="0"/>
                                  </p:stCondLst>
                                  <p:childTnLst>
                                    <p:animMotion origin="layout" path="M 0 4.44444E-6 L 0 0.03287 " pathEditMode="relative" rAng="0" ptsTypes="AA">
                                      <p:cBhvr>
                                        <p:cTn id="45"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700087" y="531019"/>
            <a:ext cx="10791825" cy="5795962"/>
          </a:xfrm>
        </p:spPr>
        <p:txBody>
          <a:bodyPr anchor="ctr">
            <a:normAutofit/>
          </a:bodyPr>
          <a:lstStyle/>
          <a:p>
            <a:pPr algn="l">
              <a:lnSpc>
                <a:spcPct val="100000"/>
              </a:lnSpc>
            </a:pPr>
            <a:r>
              <a:rPr lang="en-US">
                <a:solidFill>
                  <a:schemeClr val="accent4"/>
                </a:solidFill>
              </a:rPr>
              <a:t>.NET Multi-platform App UI </a:t>
            </a:r>
            <a:r>
              <a:rPr lang="en-US"/>
              <a:t>is the evolution of </a:t>
            </a:r>
            <a:r>
              <a:rPr lang="en-US" err="1"/>
              <a:t>Xamarin.Forms</a:t>
            </a:r>
            <a:r>
              <a:rPr lang="en-US"/>
              <a:t> extended from </a:t>
            </a:r>
            <a:r>
              <a:rPr lang="en-US">
                <a:solidFill>
                  <a:schemeClr val="accent4"/>
                </a:solidFill>
              </a:rPr>
              <a:t>mobile</a:t>
            </a:r>
            <a:r>
              <a:rPr lang="en-US"/>
              <a:t> to </a:t>
            </a:r>
            <a:r>
              <a:rPr lang="en-US">
                <a:solidFill>
                  <a:schemeClr val="accent4"/>
                </a:solidFill>
              </a:rPr>
              <a:t>desktop</a:t>
            </a:r>
            <a:r>
              <a:rPr lang="en-US"/>
              <a:t> scenarios with UI controls rebuilt from the ground up for </a:t>
            </a:r>
            <a:r>
              <a:rPr lang="en-US">
                <a:solidFill>
                  <a:schemeClr val="accent4"/>
                </a:solidFill>
              </a:rPr>
              <a:t>performance</a:t>
            </a:r>
            <a:r>
              <a:rPr lang="en-US"/>
              <a:t> and </a:t>
            </a:r>
            <a:r>
              <a:rPr lang="en-US">
                <a:solidFill>
                  <a:schemeClr val="accent4"/>
                </a:solidFill>
              </a:rPr>
              <a:t>extensibility.</a:t>
            </a:r>
            <a:endParaRPr lang="en-US"/>
          </a:p>
        </p:txBody>
      </p:sp>
    </p:spTree>
    <p:extLst>
      <p:ext uri="{BB962C8B-B14F-4D97-AF65-F5344CB8AC3E}">
        <p14:creationId xmlns:p14="http://schemas.microsoft.com/office/powerpoint/2010/main" val="276135980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Image volotea2">
            <a:extLst>
              <a:ext uri="{FF2B5EF4-FFF2-40B4-BE49-F238E27FC236}">
                <a16:creationId xmlns:a16="http://schemas.microsoft.com/office/drawing/2014/main" id="{05EFA5DF-FBBB-CE47-95B6-192E26F90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9316" y="595116"/>
            <a:ext cx="3193368" cy="566776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tory image 3">
            <a:extLst>
              <a:ext uri="{FF2B5EF4-FFF2-40B4-BE49-F238E27FC236}">
                <a16:creationId xmlns:a16="http://schemas.microsoft.com/office/drawing/2014/main" id="{F462DB6C-004F-2E48-A880-B50B7678A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285" y="852742"/>
            <a:ext cx="8458715" cy="515251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F1D031A1-DD9B-EF4B-B3F8-D1AED77A5981}"/>
              </a:ext>
            </a:extLst>
          </p:cNvPr>
          <p:cNvSpPr/>
          <p:nvPr/>
        </p:nvSpPr>
        <p:spPr bwMode="auto">
          <a:xfrm>
            <a:off x="0" y="0"/>
            <a:ext cx="12192000" cy="6858000"/>
          </a:xfrm>
          <a:prstGeom prst="rect">
            <a:avLst/>
          </a:prstGeom>
          <a:solidFill>
            <a:schemeClr val="accent1">
              <a:alpha val="7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4000"/>
              <a:t>https://</a:t>
            </a:r>
            <a:r>
              <a:rPr lang="en-US" sz="4000" err="1"/>
              <a:t>dotnet.microsoft.com</a:t>
            </a:r>
            <a:r>
              <a:rPr lang="en-US" sz="4000"/>
              <a:t>/platform/customers</a:t>
            </a:r>
            <a:endParaRPr lang="en-US" sz="4000">
              <a:gradFill>
                <a:gsLst>
                  <a:gs pos="0">
                    <a:srgbClr val="FFFFFF"/>
                  </a:gs>
                  <a:gs pos="100000">
                    <a:srgbClr val="FFFFFF"/>
                  </a:gs>
                </a:gsLst>
                <a:lin ang="5400000" scaled="0"/>
              </a:gradFill>
              <a:latin typeface="Cascadia Code" panose="020B0609020000020004" pitchFamily="49" charset="0"/>
              <a:ea typeface="Segoe UI" pitchFamily="34" charset="0"/>
              <a:cs typeface="Cascadia Code" panose="020B0609020000020004" pitchFamily="49" charset="0"/>
            </a:endParaRPr>
          </a:p>
        </p:txBody>
      </p:sp>
    </p:spTree>
    <p:extLst>
      <p:ext uri="{BB962C8B-B14F-4D97-AF65-F5344CB8AC3E}">
        <p14:creationId xmlns:p14="http://schemas.microsoft.com/office/powerpoint/2010/main" val="3784917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117 0 L -0.34883 0 " pathEditMode="relative" rAng="0" ptsTypes="AA">
                                      <p:cBhvr>
                                        <p:cTn id="6" dur="1000" fill="hold"/>
                                        <p:tgtEl>
                                          <p:spTgt spid="3"/>
                                        </p:tgtEl>
                                        <p:attrNameLst>
                                          <p:attrName>ppt_x</p:attrName>
                                          <p:attrName>ppt_y</p:attrName>
                                        </p:attrNameLst>
                                      </p:cBhvr>
                                      <p:rCtr x="-17500" y="0"/>
                                    </p:animMotion>
                                  </p:childTnLst>
                                </p:cTn>
                              </p:par>
                              <p:par>
                                <p:cTn id="7" presetID="2" presetClass="entr" presetSubtype="2" fill="hold" nodeType="withEffect">
                                  <p:stCondLst>
                                    <p:cond delay="500"/>
                                  </p:stCondLst>
                                  <p:childTnLst>
                                    <p:set>
                                      <p:cBhvr>
                                        <p:cTn id="8" dur="1" fill="hold">
                                          <p:stCondLst>
                                            <p:cond delay="0"/>
                                          </p:stCondLst>
                                        </p:cTn>
                                        <p:tgtEl>
                                          <p:spTgt spid="4"/>
                                        </p:tgtEl>
                                        <p:attrNameLst>
                                          <p:attrName>style.visibility</p:attrName>
                                        </p:attrNameLst>
                                      </p:cBhvr>
                                      <p:to>
                                        <p:strVal val="visible"/>
                                      </p:to>
                                    </p:set>
                                    <p:anim calcmode="lin" valueType="num">
                                      <p:cBhvr additive="base">
                                        <p:cTn id="9" dur="1000" fill="hold"/>
                                        <p:tgtEl>
                                          <p:spTgt spid="4"/>
                                        </p:tgtEl>
                                        <p:attrNameLst>
                                          <p:attrName>ppt_x</p:attrName>
                                        </p:attrNameLst>
                                      </p:cBhvr>
                                      <p:tavLst>
                                        <p:tav tm="0">
                                          <p:val>
                                            <p:strVal val="1+#ppt_w/2"/>
                                          </p:val>
                                        </p:tav>
                                        <p:tav tm="100000">
                                          <p:val>
                                            <p:strVal val="#ppt_x"/>
                                          </p:val>
                                        </p:tav>
                                      </p:tavLst>
                                    </p:anim>
                                    <p:anim calcmode="lin" valueType="num">
                                      <p:cBhvr additive="base">
                                        <p:cTn id="10"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8259" y="4751565"/>
            <a:ext cx="3137085" cy="407330"/>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User Interfaces</a:t>
            </a:r>
          </a:p>
        </p:txBody>
      </p:sp>
      <p:pic>
        <p:nvPicPr>
          <p:cNvPr id="18" name="Picture 17"/>
          <p:cNvPicPr>
            <a:picLocks noChangeAspect="1"/>
          </p:cNvPicPr>
          <p:nvPr/>
        </p:nvPicPr>
        <p:blipFill>
          <a:blip r:embed="rId3">
            <a:duotone>
              <a:prstClr val="black"/>
              <a:schemeClr val="tx2">
                <a:tint val="45000"/>
                <a:satMod val="400000"/>
              </a:schemeClr>
            </a:duotone>
            <a:extLst>
              <a:ext uri="{28A0092B-C50C-407E-A947-70E740481C1C}">
                <a14:useLocalDpi xmlns:a14="http://schemas.microsoft.com/office/drawing/2010/main"/>
              </a:ext>
            </a:extLst>
          </a:blip>
          <a:stretch>
            <a:fillRect/>
          </a:stretch>
        </p:blipFill>
        <p:spPr>
          <a:xfrm>
            <a:off x="853005" y="2763034"/>
            <a:ext cx="3087593" cy="1571265"/>
          </a:xfrm>
          <a:prstGeom prst="rect">
            <a:avLst/>
          </a:prstGeom>
        </p:spPr>
      </p:pic>
      <p:pic>
        <p:nvPicPr>
          <p:cNvPr id="20" name="Picture 19"/>
          <p:cNvPicPr>
            <a:picLocks noChangeAspect="1"/>
          </p:cNvPicPr>
          <p:nvPr/>
        </p:nvPicPr>
        <p:blipFill>
          <a:blip r:embed="rId4">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8308646" y="2771256"/>
            <a:ext cx="3087593" cy="1554822"/>
          </a:xfrm>
          <a:prstGeom prst="rect">
            <a:avLst/>
          </a:prstGeom>
        </p:spPr>
      </p:pic>
      <p:sp>
        <p:nvSpPr>
          <p:cNvPr id="21" name="Rectangle 20"/>
          <p:cNvSpPr/>
          <p:nvPr/>
        </p:nvSpPr>
        <p:spPr>
          <a:xfrm>
            <a:off x="8090770" y="4757781"/>
            <a:ext cx="3539873" cy="407330"/>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Performance</a:t>
            </a:r>
          </a:p>
        </p:txBody>
      </p:sp>
      <p:sp>
        <p:nvSpPr>
          <p:cNvPr id="37" name="Oval 36"/>
          <p:cNvSpPr/>
          <p:nvPr/>
        </p:nvSpPr>
        <p:spPr bwMode="auto">
          <a:xfrm>
            <a:off x="4353350" y="2041169"/>
            <a:ext cx="3671811" cy="3671812"/>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89618" tIns="89618" rIns="33610" bIns="33610" rtlCol="0" anchor="b" anchorCtr="0"/>
          <a:lstStyle/>
          <a:p>
            <a:pPr algn="ctr" defTabSz="913801" fontAlgn="base">
              <a:spcBef>
                <a:spcPct val="0"/>
              </a:spcBef>
              <a:spcAft>
                <a:spcPct val="0"/>
              </a:spcAft>
            </a:pPr>
            <a:endParaRPr lang="en-US" sz="784" kern="0">
              <a:gradFill>
                <a:gsLst>
                  <a:gs pos="0">
                    <a:srgbClr val="FFFFFF"/>
                  </a:gs>
                  <a:gs pos="100000">
                    <a:srgbClr val="FFFFFF"/>
                  </a:gs>
                </a:gsLst>
                <a:lin ang="5400000" scaled="0"/>
              </a:gradFill>
              <a:ea typeface="Segoe UI" pitchFamily="34" charset="0"/>
              <a:cs typeface="Segoe UI" pitchFamily="34" charset="0"/>
            </a:endParaRPr>
          </a:p>
        </p:txBody>
      </p:sp>
      <p:sp>
        <p:nvSpPr>
          <p:cNvPr id="22" name="Title 4">
            <a:extLst>
              <a:ext uri="{FF2B5EF4-FFF2-40B4-BE49-F238E27FC236}">
                <a16:creationId xmlns:a16="http://schemas.microsoft.com/office/drawing/2014/main" id="{91F3F6FB-5F10-C942-9376-0426EC7CB7A3}"/>
              </a:ext>
            </a:extLst>
          </p:cNvPr>
          <p:cNvSpPr txBox="1">
            <a:spLocks/>
          </p:cNvSpPr>
          <p:nvPr/>
        </p:nvSpPr>
        <p:spPr>
          <a:xfrm>
            <a:off x="499603" y="511246"/>
            <a:ext cx="10725253" cy="899665"/>
          </a:xfrm>
          <a:prstGeom prst="rect">
            <a:avLst/>
          </a:prstGeom>
        </p:spPr>
        <p:txBody>
          <a:bodyP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a:t>Pillars of Client App Development</a:t>
            </a:r>
          </a:p>
        </p:txBody>
      </p:sp>
      <p:grpSp>
        <p:nvGrpSpPr>
          <p:cNvPr id="5" name="Group 4">
            <a:extLst>
              <a:ext uri="{FF2B5EF4-FFF2-40B4-BE49-F238E27FC236}">
                <a16:creationId xmlns:a16="http://schemas.microsoft.com/office/drawing/2014/main" id="{972EB35F-68FA-3F46-9048-0B0ED797346F}"/>
              </a:ext>
            </a:extLst>
          </p:cNvPr>
          <p:cNvGrpSpPr/>
          <p:nvPr/>
        </p:nvGrpSpPr>
        <p:grpSpPr>
          <a:xfrm>
            <a:off x="4455251" y="2264203"/>
            <a:ext cx="3292847" cy="2900909"/>
            <a:chOff x="4373606" y="1839661"/>
            <a:chExt cx="3292847" cy="2900909"/>
          </a:xfrm>
        </p:grpSpPr>
        <p:sp>
          <p:nvSpPr>
            <p:cNvPr id="15" name="Rectangle 14"/>
            <p:cNvSpPr/>
            <p:nvPr/>
          </p:nvSpPr>
          <p:spPr>
            <a:xfrm>
              <a:off x="4657038" y="4333240"/>
              <a:ext cx="2725983" cy="407330"/>
            </a:xfrm>
            <a:prstGeom prst="rect">
              <a:avLst/>
            </a:prstGeom>
          </p:spPr>
          <p:txBody>
            <a:bodyPr wrap="square">
              <a:spAutoFit/>
            </a:bodyPr>
            <a:lstStyle/>
            <a:p>
              <a:pPr algn="ctr" defTabSz="457157" fontAlgn="base">
                <a:spcBef>
                  <a:spcPct val="0"/>
                </a:spcBef>
                <a:spcAft>
                  <a:spcPct val="0"/>
                </a:spcAft>
              </a:pPr>
              <a:r>
                <a:rPr lang="en-US" sz="2059" kern="0">
                  <a:solidFill>
                    <a:srgbClr val="404040"/>
                  </a:solidFill>
                  <a:latin typeface="Segoe UI Light"/>
                  <a:ea typeface="ＭＳ Ｐゴシック" pitchFamily="-72" charset="-128"/>
                  <a:cs typeface="Helvetica Light"/>
                </a:rPr>
                <a:t>Native API Access</a:t>
              </a:r>
            </a:p>
          </p:txBody>
        </p:sp>
        <p:pic>
          <p:nvPicPr>
            <p:cNvPr id="19" name="Picture 18"/>
            <p:cNvPicPr>
              <a:picLocks noChangeAspect="1"/>
            </p:cNvPicPr>
            <p:nvPr/>
          </p:nvPicPr>
          <p:blipFill rotWithShape="1">
            <a:blip r:embed="rId5">
              <a:duotone>
                <a:prstClr val="black"/>
                <a:schemeClr val="accent3">
                  <a:tint val="45000"/>
                  <a:satMod val="400000"/>
                </a:schemeClr>
              </a:duotone>
              <a:extLst>
                <a:ext uri="{28A0092B-C50C-407E-A947-70E740481C1C}">
                  <a14:useLocalDpi xmlns:a14="http://schemas.microsoft.com/office/drawing/2010/main"/>
                </a:ext>
              </a:extLst>
            </a:blip>
            <a:srcRect t="33254"/>
            <a:stretch/>
          </p:blipFill>
          <p:spPr>
            <a:xfrm>
              <a:off x="4373606" y="2645229"/>
              <a:ext cx="3292847" cy="1259262"/>
            </a:xfrm>
            <a:prstGeom prst="rect">
              <a:avLst/>
            </a:prstGeom>
          </p:spPr>
        </p:pic>
        <p:sp>
          <p:nvSpPr>
            <p:cNvPr id="2" name="Title 3">
              <a:extLst>
                <a:ext uri="{FF2B5EF4-FFF2-40B4-BE49-F238E27FC236}">
                  <a16:creationId xmlns:a16="http://schemas.microsoft.com/office/drawing/2014/main" id="{74834666-C938-4243-8DB5-609F9044FD9D}"/>
                </a:ext>
              </a:extLst>
            </p:cNvPr>
            <p:cNvSpPr txBox="1">
              <a:spLocks/>
            </p:cNvSpPr>
            <p:nvPr/>
          </p:nvSpPr>
          <p:spPr>
            <a:xfrm>
              <a:off x="5306575" y="1839661"/>
              <a:ext cx="1413933" cy="845693"/>
            </a:xfrm>
            <a:prstGeom prst="rect">
              <a:avLst/>
            </a:prstGeom>
            <a:solidFill>
              <a:schemeClr val="bg1"/>
            </a:solidFill>
          </p:spPr>
          <p:txBody>
            <a:bodyPr anchor="ctr"/>
            <a:lst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a:r>
                <a:rPr lang="en-US">
                  <a:solidFill>
                    <a:srgbClr val="000000"/>
                  </a:solidFill>
                </a:rPr>
                <a:t>.NET</a:t>
              </a:r>
            </a:p>
          </p:txBody>
        </p:sp>
      </p:grpSp>
      <p:grpSp>
        <p:nvGrpSpPr>
          <p:cNvPr id="7" name="Group 6">
            <a:extLst>
              <a:ext uri="{FF2B5EF4-FFF2-40B4-BE49-F238E27FC236}">
                <a16:creationId xmlns:a16="http://schemas.microsoft.com/office/drawing/2014/main" id="{5196C5C2-646C-194F-B562-3ABA5E2ABC28}"/>
              </a:ext>
            </a:extLst>
          </p:cNvPr>
          <p:cNvGrpSpPr/>
          <p:nvPr/>
        </p:nvGrpSpPr>
        <p:grpSpPr>
          <a:xfrm>
            <a:off x="581248" y="2031032"/>
            <a:ext cx="3647854" cy="3314602"/>
            <a:chOff x="499603" y="1616627"/>
            <a:chExt cx="3647854" cy="3314602"/>
          </a:xfrm>
        </p:grpSpPr>
        <p:sp>
          <p:nvSpPr>
            <p:cNvPr id="6" name="Rectangle 5">
              <a:extLst>
                <a:ext uri="{FF2B5EF4-FFF2-40B4-BE49-F238E27FC236}">
                  <a16:creationId xmlns:a16="http://schemas.microsoft.com/office/drawing/2014/main" id="{9EDC9AE5-C023-B54D-B0A9-4C8AB9470CA3}"/>
                </a:ext>
              </a:extLst>
            </p:cNvPr>
            <p:cNvSpPr/>
            <p:nvPr/>
          </p:nvSpPr>
          <p:spPr bwMode="auto">
            <a:xfrm>
              <a:off x="499603" y="1616627"/>
              <a:ext cx="3647854" cy="33146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noFill/>
                <a:ea typeface="Segoe UI" pitchFamily="34" charset="0"/>
                <a:cs typeface="Segoe UI" pitchFamily="34" charset="0"/>
              </a:endParaRPr>
            </a:p>
          </p:txBody>
        </p:sp>
        <p:pic>
          <p:nvPicPr>
            <p:cNvPr id="39" name="Picture 38"/>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746753" y="1692902"/>
              <a:ext cx="2968955" cy="2968955"/>
            </a:xfrm>
            <a:prstGeom prst="rect">
              <a:avLst/>
            </a:prstGeom>
            <a:solidFill>
              <a:schemeClr val="bg1"/>
            </a:solidFill>
          </p:spPr>
        </p:pic>
      </p:grpSp>
      <p:grpSp>
        <p:nvGrpSpPr>
          <p:cNvPr id="28" name="Group 27">
            <a:extLst>
              <a:ext uri="{FF2B5EF4-FFF2-40B4-BE49-F238E27FC236}">
                <a16:creationId xmlns:a16="http://schemas.microsoft.com/office/drawing/2014/main" id="{CD90EE27-DC28-3442-969A-2371C1E485E5}"/>
              </a:ext>
            </a:extLst>
          </p:cNvPr>
          <p:cNvGrpSpPr/>
          <p:nvPr/>
        </p:nvGrpSpPr>
        <p:grpSpPr>
          <a:xfrm>
            <a:off x="4282019" y="2031032"/>
            <a:ext cx="3647854" cy="3314602"/>
            <a:chOff x="499603" y="1616627"/>
            <a:chExt cx="3647854" cy="3314602"/>
          </a:xfrm>
        </p:grpSpPr>
        <p:sp>
          <p:nvSpPr>
            <p:cNvPr id="29" name="Rectangle 28">
              <a:extLst>
                <a:ext uri="{FF2B5EF4-FFF2-40B4-BE49-F238E27FC236}">
                  <a16:creationId xmlns:a16="http://schemas.microsoft.com/office/drawing/2014/main" id="{5376FBAD-1471-D04C-BC36-A993062F33FE}"/>
                </a:ext>
              </a:extLst>
            </p:cNvPr>
            <p:cNvSpPr/>
            <p:nvPr/>
          </p:nvSpPr>
          <p:spPr bwMode="auto">
            <a:xfrm>
              <a:off x="499603" y="1616627"/>
              <a:ext cx="3647854" cy="33146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noFill/>
                <a:ea typeface="Segoe UI" pitchFamily="34" charset="0"/>
                <a:cs typeface="Segoe UI" pitchFamily="34" charset="0"/>
              </a:endParaRPr>
            </a:p>
          </p:txBody>
        </p:sp>
        <p:pic>
          <p:nvPicPr>
            <p:cNvPr id="30" name="Picture 29">
              <a:extLst>
                <a:ext uri="{FF2B5EF4-FFF2-40B4-BE49-F238E27FC236}">
                  <a16:creationId xmlns:a16="http://schemas.microsoft.com/office/drawing/2014/main" id="{6FB60F59-044D-9C43-9DA4-A121490D343C}"/>
                </a:ext>
              </a:extLst>
            </p:cNvPr>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746753" y="1692902"/>
              <a:ext cx="2968955" cy="2968955"/>
            </a:xfrm>
            <a:prstGeom prst="rect">
              <a:avLst/>
            </a:prstGeom>
            <a:solidFill>
              <a:schemeClr val="bg1"/>
            </a:solidFill>
          </p:spPr>
        </p:pic>
      </p:grpSp>
      <p:grpSp>
        <p:nvGrpSpPr>
          <p:cNvPr id="31" name="Group 30">
            <a:extLst>
              <a:ext uri="{FF2B5EF4-FFF2-40B4-BE49-F238E27FC236}">
                <a16:creationId xmlns:a16="http://schemas.microsoft.com/office/drawing/2014/main" id="{F221D484-A0AB-E74A-9DFA-2A7DDB8DEC53}"/>
              </a:ext>
            </a:extLst>
          </p:cNvPr>
          <p:cNvGrpSpPr/>
          <p:nvPr/>
        </p:nvGrpSpPr>
        <p:grpSpPr>
          <a:xfrm>
            <a:off x="7982789" y="2031032"/>
            <a:ext cx="3647854" cy="3314602"/>
            <a:chOff x="499603" y="1616627"/>
            <a:chExt cx="3647854" cy="3314602"/>
          </a:xfrm>
        </p:grpSpPr>
        <p:sp>
          <p:nvSpPr>
            <p:cNvPr id="32" name="Rectangle 31">
              <a:extLst>
                <a:ext uri="{FF2B5EF4-FFF2-40B4-BE49-F238E27FC236}">
                  <a16:creationId xmlns:a16="http://schemas.microsoft.com/office/drawing/2014/main" id="{13624EE6-B941-7B47-B28D-6A75341FFEA4}"/>
                </a:ext>
              </a:extLst>
            </p:cNvPr>
            <p:cNvSpPr/>
            <p:nvPr/>
          </p:nvSpPr>
          <p:spPr bwMode="auto">
            <a:xfrm>
              <a:off x="499603" y="1616627"/>
              <a:ext cx="3647854" cy="331460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91440" tIns="91440" rIns="34294" bIns="34294" rtlCol="0" anchor="b" anchorCtr="0"/>
            <a:lstStyle/>
            <a:p>
              <a:pPr algn="ctr" defTabSz="932406"/>
              <a:endParaRPr lang="en-US" sz="800">
                <a:noFill/>
                <a:ea typeface="Segoe UI" pitchFamily="34" charset="0"/>
                <a:cs typeface="Segoe UI" pitchFamily="34" charset="0"/>
              </a:endParaRPr>
            </a:p>
          </p:txBody>
        </p:sp>
        <p:pic>
          <p:nvPicPr>
            <p:cNvPr id="33" name="Picture 32">
              <a:extLst>
                <a:ext uri="{FF2B5EF4-FFF2-40B4-BE49-F238E27FC236}">
                  <a16:creationId xmlns:a16="http://schemas.microsoft.com/office/drawing/2014/main" id="{07205268-98D6-F948-B71B-54BFC3E95089}"/>
                </a:ext>
              </a:extLst>
            </p:cNvPr>
            <p:cNvPicPr>
              <a:picLocks noChangeAspect="1"/>
            </p:cNvPicPr>
            <p:nvPr/>
          </p:nvPicPr>
          <p:blipFill>
            <a:blip r:embed="rId6" cstate="screen">
              <a:grayscl/>
              <a:extLst>
                <a:ext uri="{28A0092B-C50C-407E-A947-70E740481C1C}">
                  <a14:useLocalDpi xmlns:a14="http://schemas.microsoft.com/office/drawing/2010/main"/>
                </a:ext>
              </a:extLst>
            </a:blip>
            <a:stretch>
              <a:fillRect/>
            </a:stretch>
          </p:blipFill>
          <p:spPr>
            <a:xfrm>
              <a:off x="746753" y="1692902"/>
              <a:ext cx="2968955" cy="2968955"/>
            </a:xfrm>
            <a:prstGeom prst="rect">
              <a:avLst/>
            </a:prstGeom>
            <a:solidFill>
              <a:schemeClr val="bg1"/>
            </a:solidFill>
          </p:spPr>
        </p:pic>
      </p:grpSp>
    </p:spTree>
    <p:extLst>
      <p:ext uri="{BB962C8B-B14F-4D97-AF65-F5344CB8AC3E}">
        <p14:creationId xmlns:p14="http://schemas.microsoft.com/office/powerpoint/2010/main" val="2562652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28"/>
                                        </p:tgtEl>
                                      </p:cBhvr>
                                    </p:animEffect>
                                    <p:set>
                                      <p:cBhvr>
                                        <p:cTn id="12" dur="1" fill="hold">
                                          <p:stCondLst>
                                            <p:cond delay="499"/>
                                          </p:stCondLst>
                                        </p:cTn>
                                        <p:tgtEl>
                                          <p:spTgt spid="2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1"/>
                                        </p:tgtEl>
                                      </p:cBhvr>
                                    </p:animEffect>
                                    <p:set>
                                      <p:cBhvr>
                                        <p:cTn id="17"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5819" y="313503"/>
            <a:ext cx="7728593"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Calibri" panose="020F0502020204030204"/>
                <a:ea typeface="+mn-ea"/>
                <a:cs typeface="+mn-cs"/>
              </a:rPr>
              <a:t>How is this native?</a:t>
            </a:r>
          </a:p>
        </p:txBody>
      </p:sp>
      <p:grpSp>
        <p:nvGrpSpPr>
          <p:cNvPr id="2" name="Group 1">
            <a:extLst>
              <a:ext uri="{FF2B5EF4-FFF2-40B4-BE49-F238E27FC236}">
                <a16:creationId xmlns:a16="http://schemas.microsoft.com/office/drawing/2014/main" id="{AFDC62B5-75D0-4E4F-848B-E269688324AA}"/>
              </a:ext>
            </a:extLst>
          </p:cNvPr>
          <p:cNvGrpSpPr/>
          <p:nvPr/>
        </p:nvGrpSpPr>
        <p:grpSpPr>
          <a:xfrm>
            <a:off x="2534109" y="4847678"/>
            <a:ext cx="7119956" cy="465076"/>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Windows</a:t>
              </a:r>
            </a:p>
          </p:txBody>
        </p:sp>
      </p:grpSp>
      <p:sp>
        <p:nvSpPr>
          <p:cNvPr id="17" name="Rectangle 16">
            <a:extLst>
              <a:ext uri="{FF2B5EF4-FFF2-40B4-BE49-F238E27FC236}">
                <a16:creationId xmlns:a16="http://schemas.microsoft.com/office/drawing/2014/main" id="{6E8B1CBB-2668-0541-9E03-1F2CD1FA4EE8}"/>
              </a:ext>
            </a:extLst>
          </p:cNvPr>
          <p:cNvSpPr/>
          <p:nvPr/>
        </p:nvSpPr>
        <p:spPr>
          <a:xfrm>
            <a:off x="2534110" y="3121508"/>
            <a:ext cx="1751804"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546" y="3121155"/>
            <a:ext cx="3648867"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594" y="3121508"/>
            <a:ext cx="1463471"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Calibri" panose="020F0502020204030204"/>
                <a:ea typeface="+mn-ea"/>
                <a:cs typeface="+mn-cs"/>
              </a:rPr>
              <a:t>WinUI</a:t>
            </a: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39779" y="2525623"/>
            <a:ext cx="7118114" cy="4572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.NET Multi-platform</a:t>
            </a:r>
            <a:r>
              <a:rPr kumimoji="0" lang="en-US" sz="1800" b="0" i="0" u="none" strike="noStrike" kern="1200" cap="none" spc="0" normalizeH="0" noProof="0">
                <a:ln>
                  <a:noFill/>
                </a:ln>
                <a:solidFill>
                  <a:srgbClr val="FFFFFF"/>
                </a:solidFill>
                <a:effectLst/>
                <a:uLnTx/>
                <a:uFillTx/>
                <a:latin typeface="Calibri" panose="020F0502020204030204"/>
                <a:ea typeface="+mn-ea"/>
                <a:cs typeface="+mn-cs"/>
              </a:rPr>
              <a:t> App UI</a:t>
            </a: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26D5EE7-7052-634B-B1BA-778152A3B31D}"/>
              </a:ext>
            </a:extLst>
          </p:cNvPr>
          <p:cNvSpPr/>
          <p:nvPr/>
        </p:nvSpPr>
        <p:spPr>
          <a:xfrm>
            <a:off x="2534109" y="4272393"/>
            <a:ext cx="7098607" cy="457200"/>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.NET Runtime (Mono or </a:t>
            </a:r>
            <a:r>
              <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rPr>
              <a:t>CoreCLR</a:t>
            </a: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a:t>
            </a:r>
          </a:p>
        </p:txBody>
      </p:sp>
      <p:sp>
        <p:nvSpPr>
          <p:cNvPr id="22" name="Rectangle 21">
            <a:extLst>
              <a:ext uri="{FF2B5EF4-FFF2-40B4-BE49-F238E27FC236}">
                <a16:creationId xmlns:a16="http://schemas.microsoft.com/office/drawing/2014/main" id="{3F74BBCC-7B98-4A77-9AD4-6C78C9CB7676}"/>
              </a:ext>
            </a:extLst>
          </p:cNvPr>
          <p:cNvSpPr/>
          <p:nvPr/>
        </p:nvSpPr>
        <p:spPr>
          <a:xfrm>
            <a:off x="2534110" y="3703390"/>
            <a:ext cx="7118114" cy="457200"/>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.NET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34108" y="4174207"/>
            <a:ext cx="7118114" cy="548155"/>
          </a:xfrm>
          <a:prstGeom prst="rect">
            <a:avLst/>
          </a:prstGeom>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App Code</a:t>
            </a:r>
          </a:p>
        </p:txBody>
      </p:sp>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4.16667E-7 -1.11111E-6 L 4.16667E-7 -0.33981 " pathEditMode="relative" rAng="0" ptsTypes="AA">
                                      <p:cBhvr>
                                        <p:cTn id="11" dur="2000" fill="hold"/>
                                        <p:tgtEl>
                                          <p:spTgt spid="18"/>
                                        </p:tgtEl>
                                        <p:attrNameLst>
                                          <p:attrName>ppt_x</p:attrName>
                                          <p:attrName>ppt_y</p:attrName>
                                        </p:attrNameLst>
                                      </p:cBhvr>
                                      <p:rCtr x="0" y="-16991"/>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6.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A334195C-1A10-4ACA-9CCA-61AA9A075410}"/>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981</Words>
  <Application>Microsoft Office PowerPoint</Application>
  <PresentationFormat>Widescreen</PresentationFormat>
  <Paragraphs>315</Paragraphs>
  <Slides>28</Slides>
  <Notes>20</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28</vt:i4>
      </vt:variant>
    </vt:vector>
  </HeadingPairs>
  <TitlesOfParts>
    <vt:vector size="48" baseType="lpstr">
      <vt:lpstr>Segoe UI</vt:lpstr>
      <vt:lpstr>Segoe UI Semibold</vt:lpstr>
      <vt:lpstr>Calibri</vt:lpstr>
      <vt:lpstr>Arial</vt:lpstr>
      <vt:lpstr>Avenir LT Pro 45 Book</vt:lpstr>
      <vt:lpstr>Consolas</vt:lpstr>
      <vt:lpstr>Segoe UI Light</vt:lpstr>
      <vt:lpstr>Cascadia Code</vt:lpstr>
      <vt:lpstr>Segoe UI Semilight</vt:lpstr>
      <vt:lpstr>Wingdings</vt:lpstr>
      <vt:lpstr>Calibri Light</vt:lpstr>
      <vt:lpstr>Roboto Mono</vt:lpstr>
      <vt:lpstr>Open Sans</vt:lpstr>
      <vt:lpstr>1_Office Theme</vt:lpstr>
      <vt:lpstr>3_Office Theme</vt:lpstr>
      <vt:lpstr>2_Office Theme</vt:lpstr>
      <vt:lpstr>4_Office Theme</vt:lpstr>
      <vt:lpstr>WHITE TEMPLATE</vt:lpstr>
      <vt:lpstr>5-30629_Build_Template_WHITE</vt:lpstr>
      <vt:lpstr>9-51151_Build_White_Template</vt:lpstr>
      <vt:lpstr>The Future of Native App Development in .NET 6 </vt:lpstr>
      <vt:lpstr>PowerPoint Presentation</vt:lpstr>
      <vt:lpstr>PowerPoint Presentation</vt:lpstr>
      <vt:lpstr>PowerPoint Presentation</vt:lpstr>
      <vt:lpstr>.NET Multi-platform App UI</vt:lpstr>
      <vt:lpstr>.NET Multi-platform App UI is the evolution of Xamarin.Forms extended from mobile to desktop scenarios with UI controls rebuilt from the ground up for performance and extensibility.</vt:lpstr>
      <vt:lpstr>PowerPoint Presentation</vt:lpstr>
      <vt:lpstr>PowerPoint Presentation</vt:lpstr>
      <vt:lpstr>PowerPoint Presentation</vt:lpstr>
      <vt:lpstr>Layouts</vt:lpstr>
      <vt:lpstr>Controls</vt:lpstr>
      <vt:lpstr>PowerPoint Presentation</vt:lpstr>
      <vt:lpstr>Visual Design</vt:lpstr>
      <vt:lpstr>Platform Features</vt:lpstr>
      <vt:lpstr>PowerPoint Presentation</vt:lpstr>
      <vt:lpstr>Developer Experience</vt:lpstr>
      <vt:lpstr>Demo</vt:lpstr>
      <vt:lpstr>PowerPoint Presentation</vt:lpstr>
      <vt:lpstr>Simplified Cross-Platform Development</vt:lpstr>
      <vt:lpstr>Blazor hybrid desktop apps</vt:lpstr>
      <vt:lpstr>Get Ready!</vt:lpstr>
      <vt:lpstr>.NET 6 Timeline</vt:lpstr>
      <vt:lpstr>.NET 6 Timeline</vt:lpstr>
      <vt:lpstr>.NET 6 Timeline</vt:lpstr>
      <vt:lpstr>Where is this happening?</vt:lpstr>
      <vt:lpstr>.NET Community Standup</vt:lpstr>
      <vt:lpstr>OSS Library Maintainer - Monthly Sync</vt:lpstr>
      <vt:lpstr>Thanks for joining!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2021-07-21T20:25:53Z</dcterms:created>
  <dcterms:modified xsi:type="dcterms:W3CDTF">2021-07-21T20:28:10Z</dcterms:modified>
</cp:coreProperties>
</file>